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8" r:id="rId3"/>
    <p:sldId id="287" r:id="rId4"/>
    <p:sldId id="259" r:id="rId5"/>
    <p:sldId id="260" r:id="rId6"/>
    <p:sldId id="288" r:id="rId7"/>
    <p:sldId id="262" r:id="rId8"/>
    <p:sldId id="289" r:id="rId9"/>
    <p:sldId id="264" r:id="rId10"/>
    <p:sldId id="265" r:id="rId11"/>
    <p:sldId id="266" r:id="rId12"/>
    <p:sldId id="267" r:id="rId13"/>
    <p:sldId id="290" r:id="rId14"/>
    <p:sldId id="291" r:id="rId15"/>
    <p:sldId id="292" r:id="rId16"/>
    <p:sldId id="293" r:id="rId17"/>
    <p:sldId id="274" r:id="rId18"/>
    <p:sldId id="275" r:id="rId19"/>
    <p:sldId id="276" r:id="rId20"/>
    <p:sldId id="277" r:id="rId21"/>
    <p:sldId id="278" r:id="rId22"/>
    <p:sldId id="282" r:id="rId23"/>
    <p:sldId id="285" r:id="rId24"/>
    <p:sldId id="283" r:id="rId25"/>
    <p:sldId id="280" r:id="rId26"/>
    <p:sldId id="281" r:id="rId27"/>
    <p:sldId id="279" r:id="rId28"/>
    <p:sldId id="286" r:id="rId29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Estilo medio 2 - Énfasis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8EC20E35-A176-4012-BC5E-935CFFF8708E}" styleName="Estilo medio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Estilo claro 2 - Acento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7" autoAdjust="0"/>
    <p:restoredTop sz="94660"/>
  </p:normalViewPr>
  <p:slideViewPr>
    <p:cSldViewPr snapToGrid="0">
      <p:cViewPr varScale="1">
        <p:scale>
          <a:sx n="79" d="100"/>
          <a:sy n="79" d="100"/>
        </p:scale>
        <p:origin x="835" y="4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FCDD859-2759-778C-64DC-BF5E447BBB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B59C88C-DFE9-E925-8957-A85AAD5F91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842627F-DDD7-B320-A8EB-C89BA1481C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F2CDB3-8D14-41CA-B286-0A314136FC9C}" type="datetimeFigureOut">
              <a:rPr lang="es-MX" smtClean="0"/>
              <a:t>30-05-25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5A76286-7D5F-0CA1-985B-8FBC831766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F0FFFD4-B407-903C-7F8C-39137EEEA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C42213-9CA2-43CC-8346-0DA580504A6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0001674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F37204B-8129-ED7D-B424-76A4CEDC57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8B42F70D-9D27-A15B-B32A-1D34A5F3D1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F2655B0-52A1-5F8B-0178-F462C99C6F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F2CDB3-8D14-41CA-B286-0A314136FC9C}" type="datetimeFigureOut">
              <a:rPr lang="es-MX" smtClean="0"/>
              <a:t>30-05-25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95498BB-ACD1-EBAB-1667-BF542848D6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A007BB5-1592-D4C2-A31C-7B6F978CCD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C42213-9CA2-43CC-8346-0DA580504A6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1746510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1A009C49-B3AC-B403-58CA-CAD882578BF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8433D90A-978B-7720-13D2-408B408F6B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CD1188D-6172-654A-0788-67ADD3732A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F2CDB3-8D14-41CA-B286-0A314136FC9C}" type="datetimeFigureOut">
              <a:rPr lang="es-MX" smtClean="0"/>
              <a:t>30-05-25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2C4EB9B-947E-D11A-9D24-6E780E0EFB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311729D-2EFB-80D6-99C0-31EEAF059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C42213-9CA2-43CC-8346-0DA580504A6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0596156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5EC870F-639D-C45C-381C-6802CA7821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5A501B1-3002-8E7D-4847-D8575216F9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0BF11FE-2124-189C-651F-B2E1200D9A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F2CDB3-8D14-41CA-B286-0A314136FC9C}" type="datetimeFigureOut">
              <a:rPr lang="es-MX" smtClean="0"/>
              <a:t>30-05-25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7431D58-BF77-F1D7-32C7-730B941846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47392A7-E864-CFBC-9DD9-17B4721578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C42213-9CA2-43CC-8346-0DA580504A6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6034915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C4AF73C-B2DC-4948-D4F5-0E16FCAB4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D5C0BC6-F3CF-1D8A-D105-6A26A02AD1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352A4D8-DF91-889E-0C9A-BD655E199C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F2CDB3-8D14-41CA-B286-0A314136FC9C}" type="datetimeFigureOut">
              <a:rPr lang="es-MX" smtClean="0"/>
              <a:t>30-05-25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9CA8180-AE7F-70C2-F160-9EDCD6F34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66AD69E-2911-6A4C-4CCB-5863F454F7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C42213-9CA2-43CC-8346-0DA580504A6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228034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DB2219-4EC3-78BD-CCB3-7D2E8D29D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825F881-DA7E-68F3-FF19-12F1429324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3CFB894D-8BA4-752A-62D4-DA7C27E3FE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FBF45B2-17C3-17E4-747A-194FE90999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F2CDB3-8D14-41CA-B286-0A314136FC9C}" type="datetimeFigureOut">
              <a:rPr lang="es-MX" smtClean="0"/>
              <a:t>30-05-25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04A10315-E53C-43A7-49F0-241FF88521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EEEEA79-E316-34B1-E3EC-B4AC540D0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C42213-9CA2-43CC-8346-0DA580504A6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6750676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E22F24-4B87-9418-7D46-3E598F155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369DB85-58FB-E047-2E13-C78CA61040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850AAC1-CE0B-DCDC-840F-6B58749AB9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DD492A1D-476E-CD7C-6FE3-471EA48EA29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B9A70541-B086-2F42-A931-DA5EDC511BD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42AFA1DD-AD7A-5A20-DE72-759356B239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F2CDB3-8D14-41CA-B286-0A314136FC9C}" type="datetimeFigureOut">
              <a:rPr lang="es-MX" smtClean="0"/>
              <a:t>30-05-25</a:t>
            </a:fld>
            <a:endParaRPr lang="es-MX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F8FFA476-37D6-5B60-353E-240F8B257F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EF030350-3B25-E07B-911C-76ED29E09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C42213-9CA2-43CC-8346-0DA580504A6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994221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8721DAB-7BE8-EA0D-49D1-D4638B7D4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EF173C60-7D1F-BA49-1589-63E76E575C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F2CDB3-8D14-41CA-B286-0A314136FC9C}" type="datetimeFigureOut">
              <a:rPr lang="es-MX" smtClean="0"/>
              <a:t>30-05-25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E882DDA-91CE-0FCC-8C93-D6A7BC9E7A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A0054CD0-25CA-93A5-D4BB-E2E6C8A42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C42213-9CA2-43CC-8346-0DA580504A6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672008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DFDC3649-100E-8800-7CAB-8FCBA4E074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F2CDB3-8D14-41CA-B286-0A314136FC9C}" type="datetimeFigureOut">
              <a:rPr lang="es-MX" smtClean="0"/>
              <a:t>30-05-25</a:t>
            </a:fld>
            <a:endParaRPr lang="es-MX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5D527A61-5424-E744-5A27-0D100253AC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90E99A5-F6A9-386A-48C4-34EC1C3F9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C42213-9CA2-43CC-8346-0DA580504A6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7711373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4F032A-6E50-A555-129D-B23591F37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5181D1E-00C4-3B69-62AB-D42B5058DE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627E7FA-12A4-92E3-00FF-E2756AD4A3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D35A3F83-E5DA-AABF-CE07-885484CC12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F2CDB3-8D14-41CA-B286-0A314136FC9C}" type="datetimeFigureOut">
              <a:rPr lang="es-MX" smtClean="0"/>
              <a:t>30-05-25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CC4C3BB-8335-281F-8685-63C25CF1BF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05E9B24-BF43-6FEC-96E9-D5AC037F1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C42213-9CA2-43CC-8346-0DA580504A6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6607490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2D183B-19C6-E65C-E9ED-560C22F73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88424ABB-AD9B-81FB-5F83-A6E1076AE9A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E7EAD3B-17BF-FF20-4275-1910880131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90E8F63-9EE5-3A11-C690-2C74A6710C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F2CDB3-8D14-41CA-B286-0A314136FC9C}" type="datetimeFigureOut">
              <a:rPr lang="es-MX" smtClean="0"/>
              <a:t>30-05-25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0CB5DB3F-DA27-BD8A-1EC6-BF213CB5A3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86F7255-05F5-BB32-A66C-DC9FBA406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C42213-9CA2-43CC-8346-0DA580504A6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3407707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C23B52DE-EC10-627C-0460-AB127E183B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907D5D0-8FAD-166D-C4BE-CE96DAC52C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AF18C03-D5E8-73DB-FA2E-FAF83ACA928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BF2CDB3-8D14-41CA-B286-0A314136FC9C}" type="datetimeFigureOut">
              <a:rPr lang="es-MX" smtClean="0"/>
              <a:t>30-05-25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2815B5E-1A7A-75E7-AB28-B04B7FB78D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207F503-E382-D82B-B4ED-372CDA1F4D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3C42213-9CA2-43CC-8346-0DA580504A6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847912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F5A5072-7B47-4D32-B52A-4EBBF590B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15DAF0-AE1B-46C9-8A6B-DB2AA05AB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" y="-22693"/>
            <a:ext cx="12191999" cy="437412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016219D-510E-4184-9090-6D5578A87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908719" y="-3931841"/>
            <a:ext cx="4374557" cy="12192000"/>
          </a:xfrm>
          <a:prstGeom prst="rect">
            <a:avLst/>
          </a:prstGeom>
          <a:gradFill>
            <a:gsLst>
              <a:gs pos="40000">
                <a:schemeClr val="accent1">
                  <a:alpha val="0"/>
                </a:schemeClr>
              </a:gs>
              <a:gs pos="100000">
                <a:schemeClr val="accent1">
                  <a:lumMod val="75000"/>
                  <a:alpha val="52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F4A713-7B75-4B21-90D7-5AB19547C7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36696" y="-3703868"/>
            <a:ext cx="4374128" cy="11736479"/>
          </a:xfrm>
          <a:prstGeom prst="rect">
            <a:avLst/>
          </a:prstGeom>
          <a:gradFill>
            <a:gsLst>
              <a:gs pos="17000">
                <a:schemeClr val="accent1">
                  <a:alpha val="0"/>
                </a:schemeClr>
              </a:gs>
              <a:gs pos="100000">
                <a:srgbClr val="000000">
                  <a:alpha val="37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C631C0B-6DA6-4E57-8231-CE32B3434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" y="-22690"/>
            <a:ext cx="8542485" cy="4374126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25000"/>
                </a:srgb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C29501E6-A978-4A61-9689-9085AF97A5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508972">
            <a:off x="5945431" y="-1032053"/>
            <a:ext cx="4990147" cy="4439131"/>
          </a:xfrm>
          <a:custGeom>
            <a:avLst/>
            <a:gdLst>
              <a:gd name="connsiteX0" fmla="*/ 4990147 w 4990147"/>
              <a:gd name="connsiteY0" fmla="*/ 2229378 h 4439131"/>
              <a:gd name="connsiteX1" fmla="*/ 917384 w 4990147"/>
              <a:gd name="connsiteY1" fmla="*/ 4439131 h 4439131"/>
              <a:gd name="connsiteX2" fmla="*/ 910814 w 4990147"/>
              <a:gd name="connsiteY2" fmla="*/ 4434219 h 4439131"/>
              <a:gd name="connsiteX3" fmla="*/ 0 w 4990147"/>
              <a:gd name="connsiteY3" fmla="*/ 2502877 h 4439131"/>
              <a:gd name="connsiteX4" fmla="*/ 2502877 w 4990147"/>
              <a:gd name="connsiteY4" fmla="*/ 0 h 4439131"/>
              <a:gd name="connsiteX5" fmla="*/ 4954904 w 4990147"/>
              <a:gd name="connsiteY5" fmla="*/ 1998460 h 443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90147" h="4439131">
                <a:moveTo>
                  <a:pt x="4990147" y="2229378"/>
                </a:moveTo>
                <a:lnTo>
                  <a:pt x="917384" y="4439131"/>
                </a:lnTo>
                <a:lnTo>
                  <a:pt x="910814" y="4434219"/>
                </a:lnTo>
                <a:cubicBezTo>
                  <a:pt x="354557" y="3975154"/>
                  <a:pt x="0" y="3280421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3712390" y="0"/>
                  <a:pt x="4721520" y="857941"/>
                  <a:pt x="4954904" y="199846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22000"/>
                </a:schemeClr>
              </a:gs>
              <a:gs pos="87000">
                <a:schemeClr val="accent1">
                  <a:lumMod val="60000"/>
                  <a:lumOff val="40000"/>
                  <a:alpha val="2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3AED969-D65D-3915-163F-5261AA8C09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14824" y="735106"/>
            <a:ext cx="10053763" cy="2928470"/>
          </a:xfrm>
        </p:spPr>
        <p:txBody>
          <a:bodyPr anchor="b">
            <a:normAutofit/>
          </a:bodyPr>
          <a:lstStyle/>
          <a:p>
            <a:pPr algn="l"/>
            <a:r>
              <a:rPr lang="es-MX" sz="4800">
                <a:solidFill>
                  <a:srgbClr val="FFFFFF"/>
                </a:solidFill>
              </a:rPr>
              <a:t>Examen 2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9ACD8AE-1EF1-125E-E230-88AF3B01A3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50682" y="4870824"/>
            <a:ext cx="10005951" cy="1458258"/>
          </a:xfrm>
        </p:spPr>
        <p:txBody>
          <a:bodyPr anchor="ctr">
            <a:normAutofit/>
          </a:bodyPr>
          <a:lstStyle/>
          <a:p>
            <a:pPr algn="l"/>
            <a:r>
              <a:rPr lang="es-MX" dirty="0"/>
              <a:t>Reconocimiento Estadístico de Patrones</a:t>
            </a:r>
            <a:endParaRPr lang="es-MX"/>
          </a:p>
          <a:p>
            <a:pPr algn="l"/>
            <a:r>
              <a:rPr lang="es-MX" dirty="0"/>
              <a:t>Jose Miguel Saavedra Aguilar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5805985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0F3E721-3D6A-20BD-B2E8-B59C23D671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s-MX" sz="4000">
                <a:solidFill>
                  <a:srgbClr val="FFFFFF"/>
                </a:solidFill>
              </a:rPr>
              <a:t>Problema 2. GMM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D8A50855-F3C1-2FE0-22FF-59CDF1D85E7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371599" y="2318197"/>
                <a:ext cx="9724031" cy="3683358"/>
              </a:xfrm>
            </p:spPr>
            <p:txBody>
              <a:bodyPr anchor="ctr">
                <a:normAutofit/>
              </a:bodyPr>
              <a:lstStyle/>
              <a:p>
                <a:r>
                  <a:rPr lang="es-ES" sz="2000"/>
                  <a:t>De esta forma, suponiendo que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s-ES" sz="2000" i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s-ES" sz="20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s-ES" sz="20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s-ES" sz="2000"/>
                  <a:t>es no singular, la expresión anterior se puede reescribir como: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000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s-ES" sz="20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s-ES" sz="2000" i="1">
                          <a:latin typeface="Cambria Math" panose="02040503050406030204" pitchFamily="18" charset="0"/>
                        </a:rPr>
                        <m:t> =</m:t>
                      </m:r>
                      <m:f>
                        <m:fPr>
                          <m:ctrlPr>
                            <a:rPr lang="es-MX" sz="2000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MX" sz="2000" b="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s-ES" sz="2000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0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s-ES" sz="20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den>
                      </m:f>
                      <m:nary>
                        <m:naryPr>
                          <m:chr m:val="∑"/>
                          <m:ctrlPr>
                            <a:rPr lang="es-MX" sz="2000" b="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s-MX" sz="2000" b="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s-MX" sz="2000" b="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s-MX" sz="2000" b="0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es-ES" sz="2000" i="1">
                              <a:latin typeface="Cambria Math" panose="02040503050406030204" pitchFamily="18" charset="0"/>
                            </a:rPr>
                            <m:t>𝛾</m:t>
                          </m:r>
                          <m:d>
                            <m:dPr>
                              <m:ctrlPr>
                                <a:rPr lang="es-E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s-E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20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s-ES" sz="2000" i="1">
                                      <a:latin typeface="Cambria Math" panose="02040503050406030204" pitchFamily="18" charset="0"/>
                                    </a:rPr>
                                    <m:t>𝑛𝑘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s-E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ES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nary>
                      <m:r>
                        <a:rPr lang="es-MX" sz="2000" b="0" i="1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s-ES" sz="200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00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s-ES" sz="20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s-ES" sz="2000" i="1">
                          <a:latin typeface="Cambria Math" panose="02040503050406030204" pitchFamily="18" charset="0"/>
                        </a:rPr>
                        <m:t> =</m:t>
                      </m:r>
                      <m:nary>
                        <m:naryPr>
                          <m:chr m:val="∑"/>
                          <m:ctrlPr>
                            <a:rPr lang="es-MX" sz="2000" b="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s-MX" sz="2000" b="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s-MX" sz="2000" b="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s-MX" sz="2000" b="0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es-ES" sz="2000" i="1">
                              <a:latin typeface="Cambria Math" panose="02040503050406030204" pitchFamily="18" charset="0"/>
                            </a:rPr>
                            <m:t>𝛾</m:t>
                          </m:r>
                          <m:d>
                            <m:dPr>
                              <m:ctrlPr>
                                <a:rPr lang="es-E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s-E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20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s-ES" sz="2000" i="1">
                                      <a:latin typeface="Cambria Math" panose="02040503050406030204" pitchFamily="18" charset="0"/>
                                    </a:rPr>
                                    <m:t>𝑛𝑘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es-MX" sz="2000" b="0" i="1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s-ES" sz="200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s-E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00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s-ES" sz="20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s-MX" sz="2000" b="0" i="0"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es-ES" sz="2000"/>
                  <a:t>número de puntos asignados al componente </a:t>
                </a:r>
                <a14:m>
                  <m:oMath xmlns:m="http://schemas.openxmlformats.org/officeDocument/2006/math">
                    <m:r>
                      <a:rPr lang="es-ES" sz="2000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s-ES" sz="2000"/>
                  <a:t> de la mezcla.</a:t>
                </a:r>
                <a:endParaRPr lang="es-MX" sz="2000"/>
              </a:p>
              <a:p>
                <a:endParaRPr lang="es-MX" sz="2000"/>
              </a:p>
            </p:txBody>
          </p:sp>
        </mc:Choice>
        <mc:Fallback xmlns="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D8A50855-F3C1-2FE0-22FF-59CDF1D85E7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71599" y="2318197"/>
                <a:ext cx="9724031" cy="3683358"/>
              </a:xfrm>
              <a:blipFill>
                <a:blip r:embed="rId2"/>
                <a:stretch>
                  <a:fillRect l="-564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088338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01CF06E-05C9-C970-7749-8E4514E008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s-MX" sz="4000">
                <a:solidFill>
                  <a:srgbClr val="FFFFFF"/>
                </a:solidFill>
              </a:rPr>
              <a:t>Problema 2. GMM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4A5E4CDD-CBB9-8361-95E9-B43F82065C0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371599" y="2318197"/>
                <a:ext cx="9724031" cy="3683358"/>
              </a:xfrm>
            </p:spPr>
            <p:txBody>
              <a:bodyPr anchor="ctr">
                <a:normAutofit/>
              </a:bodyPr>
              <a:lstStyle/>
              <a:p>
                <a:endParaRPr lang="es-ES" sz="2000"/>
              </a:p>
              <a:p>
                <a:r>
                  <a:rPr lang="es-ES" sz="2000"/>
                  <a:t>De forma similar, para la matriz de covarianzas, se sigue un camino análogo derivando con respecto 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s-ES" sz="2000" i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s-ES" sz="20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s-ES" sz="2000"/>
                  <a:t>, obteniendo: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s-ES" sz="2000" i="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s-ES" sz="20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s-ES" sz="2000" i="1">
                          <a:latin typeface="Cambria Math" panose="02040503050406030204" pitchFamily="18" charset="0"/>
                        </a:rPr>
                        <m:t> =</m:t>
                      </m:r>
                      <m:f>
                        <m:fPr>
                          <m:ctrlPr>
                            <a:rPr lang="es-MX" sz="2000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s-MX" sz="2000" b="0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s-MX" sz="2000" b="0" i="1"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es-MX" sz="2000" b="0" i="1"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s-MX" sz="2000" b="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s-MX" sz="2000" b="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s-MX" sz="2000" b="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s-MX" sz="2000" b="0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es-ES" sz="2000" i="1">
                              <a:latin typeface="Cambria Math" panose="02040503050406030204" pitchFamily="18" charset="0"/>
                            </a:rPr>
                            <m:t>𝛾</m:t>
                          </m:r>
                          <m:d>
                            <m:dPr>
                              <m:ctrlPr>
                                <a:rPr lang="es-E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s-E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20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s-MX" sz="2000" b="0" i="1">
                                      <a:latin typeface="Cambria Math" panose="02040503050406030204" pitchFamily="18" charset="0"/>
                                    </a:rPr>
                                    <m:t>𝑛𝑘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ctrlPr>
                                <a:rPr lang="es-ES" sz="2000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s-ES" sz="2000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s-ES" sz="20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s-MX" sz="2000" b="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s-E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2000" i="1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s-ES" sz="20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  <m:sSup>
                            <m:sSupPr>
                              <m:ctrlPr>
                                <a:rPr lang="es-E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s-E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s-E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s-ES" sz="20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r>
                                    <a:rPr lang="es-ES" sz="20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s-E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sz="2000" i="1"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s-ES" sz="20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s-ES" sz="2000" i="1">
                                  <a:latin typeface="Cambria Math" panose="02040503050406030204" pitchFamily="18" charset="0"/>
                                </a:rPr>
                                <m:t>⊤</m:t>
                              </m:r>
                            </m:sup>
                          </m:sSup>
                        </m:e>
                      </m:nary>
                      <m:r>
                        <a:rPr lang="es-ES" sz="2000" i="1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s-ES" sz="2000"/>
              </a:p>
              <a:p>
                <a:r>
                  <a:rPr lang="es-ES" sz="2000"/>
                  <a:t>Finalmente, para los pesos de la mezcla, por medio del lagrangiano, se obtiene: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000" i="1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s-ES" sz="20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s-ES" sz="2000" i="1">
                          <a:latin typeface="Cambria Math" panose="02040503050406030204" pitchFamily="18" charset="0"/>
                        </a:rPr>
                        <m:t> =</m:t>
                      </m:r>
                      <m:f>
                        <m:fPr>
                          <m:ctrlPr>
                            <a:rPr lang="es-MX" sz="2000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s-E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0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s-ES" sz="20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num>
                        <m:den>
                          <m:r>
                            <a:rPr lang="es-ES" sz="2000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r>
                        <a:rPr lang="es-ES" sz="2000" i="1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s-ES" sz="2000"/>
              </a:p>
            </p:txBody>
          </p:sp>
        </mc:Choice>
        <mc:Fallback xmlns="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4A5E4CDD-CBB9-8361-95E9-B43F82065C0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71599" y="2318197"/>
                <a:ext cx="9724031" cy="3683358"/>
              </a:xfrm>
              <a:blipFill>
                <a:blip r:embed="rId2"/>
                <a:stretch>
                  <a:fillRect l="-564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035015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CD6617F-1823-CEB4-9786-C6404D1B0F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s-MX" sz="4000">
                <a:solidFill>
                  <a:srgbClr val="FFFFFF"/>
                </a:solidFill>
              </a:rPr>
              <a:t>Problema 2. GMM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FDC06BF1-70D0-3F8C-CE0F-904C1E47CCD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371599" y="2318197"/>
                <a:ext cx="9724031" cy="3683358"/>
              </a:xfrm>
            </p:spPr>
            <p:txBody>
              <a:bodyPr anchor="ctr">
                <a:normAutofit/>
              </a:bodyPr>
              <a:lstStyle/>
              <a:p>
                <a:r>
                  <a:rPr lang="es-ES" sz="2000"/>
                  <a:t>Paso Expectation (E):</a:t>
                </a:r>
              </a:p>
              <a:p>
                <a:pPr lvl="1"/>
                <a:r>
                  <a:rPr lang="es-ES" sz="2000"/>
                  <a:t>Se calcula la responsabilidad </a:t>
                </a:r>
                <a14:m>
                  <m:oMath xmlns:m="http://schemas.openxmlformats.org/officeDocument/2006/math">
                    <m:r>
                      <a:rPr lang="es-ES" sz="2000" i="1">
                        <a:latin typeface="Cambria Math" panose="02040503050406030204" pitchFamily="18" charset="0"/>
                      </a:rPr>
                      <m:t>𝛾</m:t>
                    </m:r>
                    <m:r>
                      <a:rPr lang="es-ES" sz="20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s-E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0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s-ES" sz="2000" i="1">
                            <a:latin typeface="Cambria Math" panose="02040503050406030204" pitchFamily="18" charset="0"/>
                          </a:rPr>
                          <m:t>𝑛𝑘</m:t>
                        </m:r>
                      </m:sub>
                    </m:sSub>
                    <m:r>
                      <a:rPr lang="es-E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s-ES" sz="2000"/>
                  <a:t>.</a:t>
                </a:r>
              </a:p>
              <a:p>
                <a:r>
                  <a:rPr lang="es-ES" sz="2000"/>
                  <a:t>Paso Maximization (M):</a:t>
                </a:r>
              </a:p>
              <a:p>
                <a:pPr lvl="1"/>
                <a:r>
                  <a:rPr lang="es-ES" sz="2000"/>
                  <a:t>Se actualizan los parámetros del modelo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MX" sz="20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MX" sz="2000" b="0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s-MX" sz="2000" b="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s-MX" sz="2000" b="0" i="1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s-MX" sz="20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s-MX" sz="2000" b="0" i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s-MX" sz="2000" b="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s-MX" sz="2000" b="0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s-MX" sz="20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MX" sz="2000" b="0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s-MX" sz="2000" b="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s-ES" sz="2000"/>
                  <a:t>) utilizando las responsabilidades calculadas.</a:t>
                </a:r>
              </a:p>
              <a:p>
                <a:endParaRPr lang="es-MX" sz="2000"/>
              </a:p>
            </p:txBody>
          </p:sp>
        </mc:Choice>
        <mc:Fallback xmlns="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FDC06BF1-70D0-3F8C-CE0F-904C1E47CC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71599" y="2318197"/>
                <a:ext cx="9724031" cy="3683358"/>
              </a:xfrm>
              <a:blipFill>
                <a:blip r:embed="rId2"/>
                <a:stretch>
                  <a:fillRect l="-564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59435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5D1C3AB-824B-9F17-1781-F0911F25ED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ítulo 1">
                <a:extLst>
                  <a:ext uri="{FF2B5EF4-FFF2-40B4-BE49-F238E27FC236}">
                    <a16:creationId xmlns:a16="http://schemas.microsoft.com/office/drawing/2014/main" id="{ABDFC4BB-24B8-46A2-758C-72C78EECB7C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99713" y="248038"/>
                <a:ext cx="7063721" cy="1159200"/>
              </a:xfrm>
            </p:spPr>
            <p:txBody>
              <a:bodyPr vert="horz" lIns="91440" tIns="45720" rIns="91440" bIns="45720" rtlCol="0" anchor="ctr"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kern="120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𝑘</m:t>
                      </m:r>
                      <m:r>
                        <a:rPr lang="en-US" sz="4000" b="0" i="1" kern="120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=2</m:t>
                      </m:r>
                    </m:oMath>
                  </m:oMathPara>
                </a14:m>
                <a:endParaRPr lang="en-US" sz="4000" kern="1200">
                  <a:solidFill>
                    <a:srgbClr val="FFFFFF"/>
                  </a:solidFill>
                  <a:latin typeface="+mj-lt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2" name="Título 1">
                <a:extLst>
                  <a:ext uri="{FF2B5EF4-FFF2-40B4-BE49-F238E27FC236}">
                    <a16:creationId xmlns:a16="http://schemas.microsoft.com/office/drawing/2014/main" id="{ABDFC4BB-24B8-46A2-758C-72C78EECB7C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99713" y="248038"/>
                <a:ext cx="7063721" cy="1159200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Marcador de contenido 5" descr="Un dibujo de un árbol&#10;&#10;El contenido generado por IA puede ser incorrecto.">
            <a:extLst>
              <a:ext uri="{FF2B5EF4-FFF2-40B4-BE49-F238E27FC236}">
                <a16:creationId xmlns:a16="http://schemas.microsoft.com/office/drawing/2014/main" id="{BCB99E45-9124-BC26-97CC-E9B51238DE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440" y="1825625"/>
            <a:ext cx="9661120" cy="4351338"/>
          </a:xfrm>
        </p:spPr>
      </p:pic>
    </p:spTree>
    <p:extLst>
      <p:ext uri="{BB962C8B-B14F-4D97-AF65-F5344CB8AC3E}">
        <p14:creationId xmlns:p14="http://schemas.microsoft.com/office/powerpoint/2010/main" val="1642500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3B468FD-008A-ACE2-12DF-9E1BAF53A7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ítulo 1">
                <a:extLst>
                  <a:ext uri="{FF2B5EF4-FFF2-40B4-BE49-F238E27FC236}">
                    <a16:creationId xmlns:a16="http://schemas.microsoft.com/office/drawing/2014/main" id="{D480ED0B-57C9-5402-F77D-B0DAE07FD04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99713" y="248038"/>
                <a:ext cx="7063721" cy="1159200"/>
              </a:xfrm>
            </p:spPr>
            <p:txBody>
              <a:bodyPr vert="horz" lIns="91440" tIns="45720" rIns="91440" bIns="45720" rtlCol="0" anchor="ctr"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kern="120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𝑘</m:t>
                      </m:r>
                      <m:r>
                        <a:rPr lang="en-US" sz="4000" b="0" i="1" kern="120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=3</m:t>
                      </m:r>
                    </m:oMath>
                  </m:oMathPara>
                </a14:m>
                <a:endParaRPr lang="en-US" sz="4000" kern="1200" dirty="0">
                  <a:solidFill>
                    <a:srgbClr val="FFFFFF"/>
                  </a:solidFill>
                  <a:latin typeface="+mj-lt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2" name="Título 1">
                <a:extLst>
                  <a:ext uri="{FF2B5EF4-FFF2-40B4-BE49-F238E27FC236}">
                    <a16:creationId xmlns:a16="http://schemas.microsoft.com/office/drawing/2014/main" id="{D480ED0B-57C9-5402-F77D-B0DAE07FD04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99713" y="248038"/>
                <a:ext cx="7063721" cy="1159200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Marcador de contenido 5" descr="Sol brillando en el bosque&#10;&#10;El contenido generado por IA puede ser incorrecto.">
            <a:extLst>
              <a:ext uri="{FF2B5EF4-FFF2-40B4-BE49-F238E27FC236}">
                <a16:creationId xmlns:a16="http://schemas.microsoft.com/office/drawing/2014/main" id="{D1CB115F-B3F0-E594-EBA1-0396DC8FF1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440" y="1825625"/>
            <a:ext cx="9661120" cy="4351338"/>
          </a:xfrm>
        </p:spPr>
      </p:pic>
    </p:spTree>
    <p:extLst>
      <p:ext uri="{BB962C8B-B14F-4D97-AF65-F5344CB8AC3E}">
        <p14:creationId xmlns:p14="http://schemas.microsoft.com/office/powerpoint/2010/main" val="2271333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AECEC41-46C2-B3CF-B095-A97440F7C5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ítulo 1">
                <a:extLst>
                  <a:ext uri="{FF2B5EF4-FFF2-40B4-BE49-F238E27FC236}">
                    <a16:creationId xmlns:a16="http://schemas.microsoft.com/office/drawing/2014/main" id="{DDC8D67C-76C2-042A-5D06-60B7E6C9CAF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99713" y="248038"/>
                <a:ext cx="7063721" cy="1159200"/>
              </a:xfrm>
            </p:spPr>
            <p:txBody>
              <a:bodyPr vert="horz" lIns="91440" tIns="45720" rIns="91440" bIns="45720" rtlCol="0" anchor="ctr"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kern="120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𝑘</m:t>
                      </m:r>
                      <m:r>
                        <a:rPr lang="en-US" sz="4000" b="0" i="1" kern="120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=5</m:t>
                      </m:r>
                    </m:oMath>
                  </m:oMathPara>
                </a14:m>
                <a:endParaRPr lang="en-US" sz="4000" kern="1200">
                  <a:solidFill>
                    <a:srgbClr val="FFFFFF"/>
                  </a:solidFill>
                  <a:latin typeface="+mj-lt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2" name="Título 1">
                <a:extLst>
                  <a:ext uri="{FF2B5EF4-FFF2-40B4-BE49-F238E27FC236}">
                    <a16:creationId xmlns:a16="http://schemas.microsoft.com/office/drawing/2014/main" id="{DDC8D67C-76C2-042A-5D06-60B7E6C9CAF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99713" y="248038"/>
                <a:ext cx="7063721" cy="1159200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Marcador de contenido 5" descr="Un dibujo de un árbol&#10;&#10;El contenido generado por IA puede ser incorrecto.">
            <a:extLst>
              <a:ext uri="{FF2B5EF4-FFF2-40B4-BE49-F238E27FC236}">
                <a16:creationId xmlns:a16="http://schemas.microsoft.com/office/drawing/2014/main" id="{A249FDEC-E698-B65B-9FF6-57E1BC3C8E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440" y="1825625"/>
            <a:ext cx="9661120" cy="4351338"/>
          </a:xfrm>
        </p:spPr>
      </p:pic>
    </p:spTree>
    <p:extLst>
      <p:ext uri="{BB962C8B-B14F-4D97-AF65-F5344CB8AC3E}">
        <p14:creationId xmlns:p14="http://schemas.microsoft.com/office/powerpoint/2010/main" val="13014892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1459E5E-76E2-7AAE-45E6-3BD20B55A8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ítulo 1">
                <a:extLst>
                  <a:ext uri="{FF2B5EF4-FFF2-40B4-BE49-F238E27FC236}">
                    <a16:creationId xmlns:a16="http://schemas.microsoft.com/office/drawing/2014/main" id="{BD99C521-05FD-2D26-6313-DFA3D0FFC42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99713" y="248038"/>
                <a:ext cx="7063721" cy="1159200"/>
              </a:xfrm>
            </p:spPr>
            <p:txBody>
              <a:bodyPr vert="horz" lIns="91440" tIns="45720" rIns="91440" bIns="45720" rtlCol="0" anchor="ctr"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kern="120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𝑘</m:t>
                      </m:r>
                      <m:r>
                        <a:rPr lang="en-US" sz="4000" b="0" i="1" kern="120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=10</m:t>
                      </m:r>
                    </m:oMath>
                  </m:oMathPara>
                </a14:m>
                <a:endParaRPr lang="en-US" sz="4000" kern="1200" dirty="0">
                  <a:solidFill>
                    <a:srgbClr val="FFFFFF"/>
                  </a:solidFill>
                  <a:latin typeface="+mj-lt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2" name="Título 1">
                <a:extLst>
                  <a:ext uri="{FF2B5EF4-FFF2-40B4-BE49-F238E27FC236}">
                    <a16:creationId xmlns:a16="http://schemas.microsoft.com/office/drawing/2014/main" id="{BD99C521-05FD-2D26-6313-DFA3D0FFC42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99713" y="248038"/>
                <a:ext cx="7063721" cy="1159200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Marcador de contenido 5" descr="Un dibujo de un árbol&#10;&#10;El contenido generado por IA puede ser incorrecto.">
            <a:extLst>
              <a:ext uri="{FF2B5EF4-FFF2-40B4-BE49-F238E27FC236}">
                <a16:creationId xmlns:a16="http://schemas.microsoft.com/office/drawing/2014/main" id="{9261DD4B-8A3C-7220-6552-9FE9FE627E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440" y="1825625"/>
            <a:ext cx="9661120" cy="4351338"/>
          </a:xfrm>
        </p:spPr>
      </p:pic>
    </p:spTree>
    <p:extLst>
      <p:ext uri="{BB962C8B-B14F-4D97-AF65-F5344CB8AC3E}">
        <p14:creationId xmlns:p14="http://schemas.microsoft.com/office/powerpoint/2010/main" val="6358208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DEE2AD96-B495-4E06-9291-B71706F72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3CF6D67-C5A8-4ADD-9E8E-1E38CA1D3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638515" y="639280"/>
            <a:ext cx="6858000" cy="5579440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6909FA0-B515-4681-B7A8-FA281D133B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393206" y="395206"/>
            <a:ext cx="6346209" cy="557608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1C9FE86-FCC3-4A31-AA1C-C882262B7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1528907" y="2818967"/>
            <a:ext cx="2501979" cy="5576080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D96243B-ECED-4B71-8E06-AE9A285EA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425002" y="852793"/>
            <a:ext cx="6858001" cy="5152412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11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A09989E4-EFDC-4A90-A633-E0525FB41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818753" y="1128497"/>
            <a:ext cx="4318303" cy="4318303"/>
          </a:xfrm>
          <a:prstGeom prst="ellipse">
            <a:avLst/>
          </a:prstGeom>
          <a:gradFill>
            <a:gsLst>
              <a:gs pos="39000">
                <a:schemeClr val="accent1"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1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B0B8808-80E0-2C49-0C4C-D3A2B6D563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396" y="586855"/>
            <a:ext cx="4230100" cy="3387497"/>
          </a:xfrm>
        </p:spPr>
        <p:txBody>
          <a:bodyPr anchor="b">
            <a:normAutofit/>
          </a:bodyPr>
          <a:lstStyle/>
          <a:p>
            <a:pPr algn="r"/>
            <a:r>
              <a:rPr lang="es-MX" sz="4000">
                <a:solidFill>
                  <a:srgbClr val="FFFFFF"/>
                </a:solidFill>
              </a:rPr>
              <a:t>Problema 3. Análisis de datos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E204FAB8-0640-56AD-DA0B-DE80951CD2D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503158" y="649480"/>
                <a:ext cx="4862447" cy="5546047"/>
              </a:xfrm>
            </p:spPr>
            <p:txBody>
              <a:bodyPr anchor="ctr">
                <a:normAutofit/>
              </a:bodyPr>
              <a:lstStyle/>
              <a:p>
                <a:r>
                  <a:rPr lang="es-MX" sz="2000"/>
                  <a:t>Contamos con datos de una aseguradora, que consisten en:</a:t>
                </a:r>
              </a:p>
              <a:p>
                <a:pPr lvl="1"/>
                <a:r>
                  <a:rPr lang="es-MX" sz="2000"/>
                  <a:t>Ingreso</a:t>
                </a:r>
              </a:p>
              <a:p>
                <a:pPr lvl="1"/>
                <a:r>
                  <a:rPr lang="es-MX" sz="2000"/>
                  <a:t>Sexo</a:t>
                </a:r>
              </a:p>
              <a:p>
                <a:pPr lvl="1"/>
                <a:r>
                  <a:rPr lang="es-MX" sz="2000"/>
                  <a:t>Riesgo</a:t>
                </a:r>
              </a:p>
              <a:p>
                <a:pPr lvl="1"/>
                <a:r>
                  <a:rPr lang="es-MX" sz="2000"/>
                  <a:t>Casado</a:t>
                </a:r>
              </a:p>
              <a:p>
                <a:pPr lvl="1"/>
                <a:r>
                  <a:rPr lang="es-MX" sz="2000"/>
                  <a:t>Siniestrado</a:t>
                </a:r>
              </a:p>
              <a:p>
                <a:r>
                  <a:rPr lang="es-MX" sz="2000"/>
                  <a:t>Ajustaremos algunos modelos para predecir la variable </a:t>
                </a:r>
                <a14:m>
                  <m:oMath xmlns:m="http://schemas.openxmlformats.org/officeDocument/2006/math">
                    <m:r>
                      <a:rPr lang="es-MX" sz="2000" b="0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s-MX" sz="2000"/>
                  <a:t> que representa si la persona presento un siniestro o no.</a:t>
                </a:r>
              </a:p>
            </p:txBody>
          </p:sp>
        </mc:Choice>
        <mc:Fallback xmlns="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E204FAB8-0640-56AD-DA0B-DE80951CD2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503158" y="649480"/>
                <a:ext cx="4862447" cy="5546047"/>
              </a:xfrm>
              <a:blipFill>
                <a:blip r:embed="rId2"/>
                <a:stretch>
                  <a:fillRect l="-1129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074858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DEE2AD96-B495-4E06-9291-B71706F72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3CF6D67-C5A8-4ADD-9E8E-1E38CA1D3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638515" y="639280"/>
            <a:ext cx="6858000" cy="5579440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6909FA0-B515-4681-B7A8-FA281D133B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393206" y="395206"/>
            <a:ext cx="6346209" cy="557608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1C9FE86-FCC3-4A31-AA1C-C882262B7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1528907" y="2818967"/>
            <a:ext cx="2501979" cy="5576080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D96243B-ECED-4B71-8E06-AE9A285EA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425002" y="852793"/>
            <a:ext cx="6858001" cy="5152412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11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A09989E4-EFDC-4A90-A633-E0525FB41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818753" y="1128497"/>
            <a:ext cx="4318303" cy="4318303"/>
          </a:xfrm>
          <a:prstGeom prst="ellipse">
            <a:avLst/>
          </a:prstGeom>
          <a:gradFill>
            <a:gsLst>
              <a:gs pos="39000">
                <a:schemeClr val="accent1"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1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5587192-24C3-50D1-D094-EBB03E1B53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396" y="586855"/>
            <a:ext cx="4230100" cy="3387497"/>
          </a:xfrm>
        </p:spPr>
        <p:txBody>
          <a:bodyPr anchor="b">
            <a:normAutofit/>
          </a:bodyPr>
          <a:lstStyle/>
          <a:p>
            <a:pPr algn="r"/>
            <a:r>
              <a:rPr lang="es-MX" sz="4000" dirty="0">
                <a:solidFill>
                  <a:srgbClr val="FFFFFF"/>
                </a:solidFill>
              </a:rPr>
              <a:t>Problema 3. Análisis de datos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713D3FB8-C93A-3C91-71C1-24C66C6974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503158" y="649480"/>
                <a:ext cx="4862447" cy="5546047"/>
              </a:xfrm>
            </p:spPr>
            <p:txBody>
              <a:bodyPr anchor="ctr">
                <a:normAutofit/>
              </a:bodyPr>
              <a:lstStyle/>
              <a:p>
                <a:r>
                  <a:rPr lang="es-MX" sz="2000"/>
                  <a:t>Una vez que el ingreso es una variable no negativa, y que se encuentra mayormente concentrado en la parte baja de su rango, tomamos el logaritmo del ingreso y reescalamos a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s-MX" sz="2000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MX" sz="2000" i="1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r>
                  <a:rPr lang="es-MX" sz="2000"/>
                  <a:t> todas las variables.</a:t>
                </a:r>
              </a:p>
              <a:p>
                <a:r>
                  <a:rPr lang="es-MX" sz="2000"/>
                  <a:t>Una vez que originalmente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MX" sz="20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MX" sz="2000" b="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s-MX" sz="2000" b="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s-MX" sz="2000" b="0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s-MX" sz="2000"/>
                  <a:t> indicaba que la persona es hombre, cambiamos esa variable para que indique que es mujer.</a:t>
                </a:r>
              </a:p>
            </p:txBody>
          </p:sp>
        </mc:Choice>
        <mc:Fallback xmlns="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713D3FB8-C93A-3C91-71C1-24C66C6974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503158" y="649480"/>
                <a:ext cx="4862447" cy="5546047"/>
              </a:xfrm>
              <a:blipFill>
                <a:blip r:embed="rId2"/>
                <a:stretch>
                  <a:fillRect l="-1129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690663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B34F5AD2-EDBD-4BBD-A55C-EAFFD0C709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5990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E53A954A-2D1C-4015-E029-DA32C8C7D8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8990" y="637763"/>
            <a:ext cx="2916358" cy="162727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7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Problema 3. Análisis de datos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896A03-3945-419A-B66B-4EE266EDD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" y="0"/>
            <a:ext cx="7534621" cy="6858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28963" y="2420200"/>
            <a:ext cx="457200" cy="45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Marcador de contenido 7">
            <a:extLst>
              <a:ext uri="{FF2B5EF4-FFF2-40B4-BE49-F238E27FC236}">
                <a16:creationId xmlns:a16="http://schemas.microsoft.com/office/drawing/2014/main" id="{35023467-DB18-D6E7-8C25-DB73EE98951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222965" y="637762"/>
            <a:ext cx="5590747" cy="5576770"/>
          </a:xfrm>
          <a:prstGeom prst="rect">
            <a:avLst/>
          </a:prstGeom>
        </p:spPr>
      </p:pic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5298EDFF-5D35-62B4-0C67-5B284ADD98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128937" y="2580828"/>
            <a:ext cx="2916406" cy="363369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/>
              <a:t>El riesgo transformado tiene forma de campana.</a:t>
            </a:r>
          </a:p>
          <a:p>
            <a:r>
              <a:rPr lang="en-US" sz="2000"/>
              <a:t>El riesgo parece tener una distribución uniforme.</a:t>
            </a:r>
          </a:p>
          <a:p>
            <a:r>
              <a:rPr lang="en-US" sz="2000"/>
              <a:t>Diferencia en ingreso por siniestro o no.</a:t>
            </a:r>
          </a:p>
        </p:txBody>
      </p:sp>
    </p:spTree>
    <p:extLst>
      <p:ext uri="{BB962C8B-B14F-4D97-AF65-F5344CB8AC3E}">
        <p14:creationId xmlns:p14="http://schemas.microsoft.com/office/powerpoint/2010/main" val="39275007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51046CB-48E7-801E-4421-30F7AA2C7C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s-MX" sz="4000">
                <a:solidFill>
                  <a:srgbClr val="FFFFFF"/>
                </a:solidFill>
              </a:rPr>
              <a:t>Problema 1. 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27A5CD41-808E-BDF8-CADD-891DDEEC204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371599" y="2318197"/>
                <a:ext cx="9724031" cy="3683358"/>
              </a:xfrm>
            </p:spPr>
            <p:txBody>
              <a:bodyPr anchor="ctr">
                <a:normAutofit/>
              </a:bodyPr>
              <a:lstStyle/>
              <a:p>
                <a:r>
                  <a:rPr lang="es-MX" sz="2000"/>
                  <a:t>Sea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MX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MX" sz="20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s-MX" sz="20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s-MX" sz="2000"/>
                  <a:t> el minimizador de la función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sz="2000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s-MX" sz="20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s-MX" sz="2000" i="1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s-MX" sz="2000" i="1">
                          <a:latin typeface="Cambria Math" panose="02040503050406030204" pitchFamily="18" charset="0"/>
                        </a:rPr>
                        <m:t>) =</m:t>
                      </m:r>
                      <m:nary>
                        <m:naryPr>
                          <m:chr m:val="∑"/>
                          <m:supHide m:val="on"/>
                          <m:ctrlPr>
                            <a:rPr lang="es-MX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s-MX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s-MX" sz="20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s-MX" sz="200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s-MX" sz="2000" i="1"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es-MX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s-MX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s-MX" sz="2000" i="1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s-MX" sz="2000" i="1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</m:nary>
                    </m:oMath>
                  </m:oMathPara>
                </a14:m>
                <a:endParaRPr lang="es-MX" sz="2000"/>
              </a:p>
              <a:p>
                <a:r>
                  <a:rPr lang="es-MX" sz="2000"/>
                  <a:t>donde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MX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MX" sz="20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s-MX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s-MX" sz="20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s-MX" sz="2000"/>
                  <a:t>son observaciones de una v.a. </a:t>
                </a:r>
                <a14:m>
                  <m:oMath xmlns:m="http://schemas.openxmlformats.org/officeDocument/2006/math">
                    <m:r>
                      <a:rPr lang="es-MX" sz="2000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s-MX" sz="2000"/>
                  <a:t>.</a:t>
                </a:r>
              </a:p>
              <a:p>
                <a:r>
                  <a:rPr lang="es-MX" sz="2000"/>
                  <a:t>Sea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MX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MX" sz="20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s-MX" sz="20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s-MX" sz="20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s-MX" sz="2000"/>
                  <a:t>el </a:t>
                </a:r>
                <a14:m>
                  <m:oMath xmlns:m="http://schemas.openxmlformats.org/officeDocument/2006/math">
                    <m:r>
                      <a:rPr lang="es-MX" sz="2000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s-MX" sz="2000"/>
                  <a:t>-ésimo estimador de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MX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MX" sz="20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s-MX" sz="20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s-MX" sz="2000"/>
                  <a:t>, entonces: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MX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sz="20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s-MX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sepChr m:val="∣"/>
                          <m:ctrlPr>
                            <a:rPr lang="es-MX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MX" sz="20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e>
                          <m:sSup>
                            <m:sSupPr>
                              <m:ctrlPr>
                                <a:rPr lang="es-MX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MX" sz="20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s-MX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e>
                      </m:d>
                      <m:r>
                        <a:rPr lang="es-MX" sz="20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MX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MX" sz="2000" i="1">
                              <a:latin typeface="Cambria Math" panose="02040503050406030204" pitchFamily="18" charset="0"/>
                            </a:rPr>
                            <m:t>0.5</m:t>
                          </m:r>
                          <m:sSup>
                            <m:sSupPr>
                              <m:ctrlPr>
                                <a:rPr lang="es-MX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s-MX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s-MX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MX" sz="20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s-MX" sz="2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s-MX" sz="20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s-MX" sz="20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</m:e>
                            <m:sup>
                              <m:r>
                                <a:rPr lang="es-MX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s-MX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s-MX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MX" sz="20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s-MX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s-MX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s-MX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s-MX" sz="20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lang="es-MX" sz="20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  <m:r>
                                <a:rPr lang="es-MX" sz="20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den>
                      </m:f>
                      <m:r>
                        <a:rPr lang="es-MX" sz="2000" i="1">
                          <a:latin typeface="Cambria Math" panose="02040503050406030204" pitchFamily="18" charset="0"/>
                        </a:rPr>
                        <m:t>+0.5</m:t>
                      </m:r>
                      <m:d>
                        <m:dPr>
                          <m:begChr m:val="|"/>
                          <m:endChr m:val="|"/>
                          <m:ctrlPr>
                            <a:rPr lang="es-MX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MX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MX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s-MX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s-MX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s-MX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MX" sz="20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s-MX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s-MX" sz="2000"/>
              </a:p>
              <a:p>
                <a:pPr marL="0" indent="0">
                  <a:buNone/>
                </a:pPr>
                <a:r>
                  <a:rPr lang="es-MX" sz="2000"/>
                  <a:t>   mayoriza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s-MX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s-MX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MX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s-MX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s-MX" sz="20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MX" sz="20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s-MX" sz="2000"/>
                  <a:t>.</a:t>
                </a:r>
              </a:p>
              <a:p>
                <a:endParaRPr lang="es-MX" sz="2000"/>
              </a:p>
            </p:txBody>
          </p:sp>
        </mc:Choice>
        <mc:Fallback xmlns="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27A5CD41-808E-BDF8-CADD-891DDEEC20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71599" y="2318197"/>
                <a:ext cx="9724031" cy="3683358"/>
              </a:xfrm>
              <a:blipFill>
                <a:blip r:embed="rId2"/>
                <a:stretch>
                  <a:fillRect l="-564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184806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B34F5AD2-EDBD-4BBD-A55C-EAFFD0C709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5990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74DC6E2-D6A4-B019-1F3C-6DEF4E654C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8990" y="637763"/>
            <a:ext cx="2916358" cy="162727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7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Problema 3. Análisis de datos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896A03-3945-419A-B66B-4EE266EDD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" y="0"/>
            <a:ext cx="7534621" cy="6858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28963" y="2420200"/>
            <a:ext cx="457200" cy="45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Marcador de contenido 7">
            <a:extLst>
              <a:ext uri="{FF2B5EF4-FFF2-40B4-BE49-F238E27FC236}">
                <a16:creationId xmlns:a16="http://schemas.microsoft.com/office/drawing/2014/main" id="{C313815D-50EC-AB8A-E9CA-46CB0C79CB0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155547" y="1157385"/>
            <a:ext cx="5725584" cy="4537524"/>
          </a:xfrm>
          <a:prstGeom prst="rect">
            <a:avLst/>
          </a:prstGeom>
        </p:spPr>
      </p:pic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965C62C-1D1A-E4E7-2605-A69391DBC6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128937" y="2580828"/>
            <a:ext cx="2916406" cy="363369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/>
              <a:t>Negativa: Siniestro e Ingreso</a:t>
            </a:r>
          </a:p>
          <a:p>
            <a:r>
              <a:rPr lang="en-US" sz="2000"/>
              <a:t>Positiva: Sexo e Ingreso</a:t>
            </a:r>
          </a:p>
          <a:p>
            <a:r>
              <a:rPr lang="en-US" sz="2000"/>
              <a:t>Positiva: Riesgo e Ingreso</a:t>
            </a:r>
          </a:p>
        </p:txBody>
      </p:sp>
    </p:spTree>
    <p:extLst>
      <p:ext uri="{BB962C8B-B14F-4D97-AF65-F5344CB8AC3E}">
        <p14:creationId xmlns:p14="http://schemas.microsoft.com/office/powerpoint/2010/main" val="16273987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34F5AD2-EDBD-4BBD-A55C-EAFFD0C709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5990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F118077-0361-9A95-049A-3547212D8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8990" y="637763"/>
            <a:ext cx="2916358" cy="162727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7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Problema 3. Análisis de datos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3896A03-3945-419A-B66B-4EE266EDD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" y="0"/>
            <a:ext cx="7534621" cy="6858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28963" y="2420200"/>
            <a:ext cx="457200" cy="45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966F8121-7ACA-93E4-373D-D9A34BDE19C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155547" y="1007088"/>
            <a:ext cx="5725584" cy="4838117"/>
          </a:xfrm>
          <a:prstGeom prst="rect">
            <a:avLst/>
          </a:prstGeom>
        </p:spPr>
      </p:pic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EE140649-5829-835E-BE09-5BF04BE61D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128937" y="2580828"/>
            <a:ext cx="2916406" cy="363369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/>
              <a:t>En las personas que reportan siniestros hay una proporción similar de hombres y mujeres.</a:t>
            </a:r>
          </a:p>
          <a:p>
            <a:r>
              <a:rPr lang="en-US" sz="2000"/>
              <a:t>Las personas que no reportan siniestros son en su mayoría hombres.</a:t>
            </a:r>
          </a:p>
        </p:txBody>
      </p:sp>
    </p:spTree>
    <p:extLst>
      <p:ext uri="{BB962C8B-B14F-4D97-AF65-F5344CB8AC3E}">
        <p14:creationId xmlns:p14="http://schemas.microsoft.com/office/powerpoint/2010/main" val="19395997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DEE2AD96-B495-4E06-9291-B71706F72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3CF6D67-C5A8-4ADD-9E8E-1E38CA1D3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638515" y="639280"/>
            <a:ext cx="6858000" cy="5579440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6909FA0-B515-4681-B7A8-FA281D133B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393206" y="395206"/>
            <a:ext cx="6346209" cy="557608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1C9FE86-FCC3-4A31-AA1C-C882262B7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1528907" y="2818967"/>
            <a:ext cx="2501979" cy="5576080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D96243B-ECED-4B71-8E06-AE9A285EA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425002" y="852793"/>
            <a:ext cx="6858001" cy="5152412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11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A09989E4-EFDC-4A90-A633-E0525FB41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818753" y="1128497"/>
            <a:ext cx="4318303" cy="4318303"/>
          </a:xfrm>
          <a:prstGeom prst="ellipse">
            <a:avLst/>
          </a:prstGeom>
          <a:gradFill>
            <a:gsLst>
              <a:gs pos="39000">
                <a:schemeClr val="accent1"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1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EFEC8111-D682-BED6-4C8E-D15841CCDB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396" y="586855"/>
            <a:ext cx="4230100" cy="3387497"/>
          </a:xfrm>
        </p:spPr>
        <p:txBody>
          <a:bodyPr anchor="b">
            <a:normAutofit/>
          </a:bodyPr>
          <a:lstStyle/>
          <a:p>
            <a:pPr algn="r"/>
            <a:r>
              <a:rPr lang="es-MX" sz="4000">
                <a:solidFill>
                  <a:srgbClr val="FFFFFF"/>
                </a:solidFill>
              </a:rPr>
              <a:t>Medidas de justicia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C2004C44-9102-03E1-6E8B-5997F4BC11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03158" y="649480"/>
            <a:ext cx="4862447" cy="5546047"/>
          </a:xfrm>
        </p:spPr>
        <p:txBody>
          <a:bodyPr anchor="ctr">
            <a:normAutofit/>
          </a:bodyPr>
          <a:lstStyle/>
          <a:p>
            <a:r>
              <a:rPr lang="es-ES" sz="1700" dirty="0"/>
              <a:t>La justicia (</a:t>
            </a:r>
            <a:r>
              <a:rPr lang="es-ES" sz="1700" dirty="0" err="1"/>
              <a:t>fairness</a:t>
            </a:r>
            <a:r>
              <a:rPr lang="es-ES" sz="1700" dirty="0"/>
              <a:t>) de los modelos puede ser medida utilizando las primeras cuatro definiciones de </a:t>
            </a:r>
            <a:r>
              <a:rPr lang="es-ES" sz="1700" dirty="0" err="1"/>
              <a:t>Mehrabi</a:t>
            </a:r>
            <a:r>
              <a:rPr lang="es-ES" sz="1700" dirty="0"/>
              <a:t> et al. (2021) :</a:t>
            </a:r>
          </a:p>
          <a:p>
            <a:pPr lvl="1"/>
            <a:r>
              <a:rPr lang="es-ES" sz="1700" b="1" dirty="0" err="1"/>
              <a:t>Equalized</a:t>
            </a:r>
            <a:r>
              <a:rPr lang="es-ES" sz="1700" b="1" dirty="0"/>
              <a:t> </a:t>
            </a:r>
            <a:r>
              <a:rPr lang="es-ES" sz="1700" b="1" dirty="0" err="1"/>
              <a:t>Odds</a:t>
            </a:r>
            <a:r>
              <a:rPr lang="es-ES" sz="1700" dirty="0"/>
              <a:t>: La tasa de verdaderos positivos y la tasa de falsos positivos deben ser iguales para el grupo protegido y el grupo favorecido.</a:t>
            </a:r>
          </a:p>
          <a:p>
            <a:pPr lvl="1"/>
            <a:r>
              <a:rPr lang="es-ES" sz="1700" b="1" dirty="0" err="1"/>
              <a:t>Equal</a:t>
            </a:r>
            <a:r>
              <a:rPr lang="es-ES" sz="1700" b="1" dirty="0"/>
              <a:t> </a:t>
            </a:r>
            <a:r>
              <a:rPr lang="es-ES" sz="1700" b="1" dirty="0" err="1"/>
              <a:t>Opportunity</a:t>
            </a:r>
            <a:r>
              <a:rPr lang="es-ES" sz="1700" dirty="0"/>
              <a:t>: La tasa de verdaderos positivos debe ser igual para el grupo protegido y el grupo favorecido.</a:t>
            </a:r>
          </a:p>
          <a:p>
            <a:pPr lvl="1"/>
            <a:r>
              <a:rPr lang="es-ES" sz="1700" b="1" dirty="0" err="1"/>
              <a:t>Demographic</a:t>
            </a:r>
            <a:r>
              <a:rPr lang="es-ES" sz="1700" b="1" dirty="0"/>
              <a:t> </a:t>
            </a:r>
            <a:r>
              <a:rPr lang="es-ES" sz="1700" b="1" dirty="0" err="1"/>
              <a:t>Parity</a:t>
            </a:r>
            <a:r>
              <a:rPr lang="es-ES" sz="1700" dirty="0"/>
              <a:t>: La tasa de positivos debe ser igual para el grupo protegido y el grupo favorecido.</a:t>
            </a:r>
          </a:p>
          <a:p>
            <a:pPr lvl="1"/>
            <a:r>
              <a:rPr lang="es-ES" sz="1700" b="1" dirty="0" err="1"/>
              <a:t>Fairness</a:t>
            </a:r>
            <a:r>
              <a:rPr lang="es-ES" sz="1700" b="1" dirty="0"/>
              <a:t> </a:t>
            </a:r>
            <a:r>
              <a:rPr lang="es-ES" sz="1700" b="1" dirty="0" err="1"/>
              <a:t>through</a:t>
            </a:r>
            <a:r>
              <a:rPr lang="es-ES" sz="1700" b="1" dirty="0"/>
              <a:t> </a:t>
            </a:r>
            <a:r>
              <a:rPr lang="es-ES" sz="1700" b="1" dirty="0" err="1"/>
              <a:t>Awareness</a:t>
            </a:r>
            <a:r>
              <a:rPr lang="es-ES" sz="1700" dirty="0"/>
              <a:t>: El modelo debe dar predicciones similares para individuos similares, independientemente de su grupo protegido. </a:t>
            </a:r>
            <a:endParaRPr lang="es-MX" sz="1700" dirty="0"/>
          </a:p>
        </p:txBody>
      </p:sp>
    </p:spTree>
    <p:extLst>
      <p:ext uri="{BB962C8B-B14F-4D97-AF65-F5344CB8AC3E}">
        <p14:creationId xmlns:p14="http://schemas.microsoft.com/office/powerpoint/2010/main" val="4578743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AC642FA-1472-37E4-9A96-7079EDD48E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s-MX" sz="4000" dirty="0">
                <a:solidFill>
                  <a:srgbClr val="FFFFFF"/>
                </a:solidFill>
              </a:rPr>
              <a:t>Medida de semejanza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1C503C86-6420-FB8A-B304-42DF6F2C603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371599" y="2318197"/>
                <a:ext cx="9724031" cy="3683358"/>
              </a:xfrm>
            </p:spPr>
            <p:txBody>
              <a:bodyPr anchor="ctr">
                <a:normAutofit/>
              </a:bodyPr>
              <a:lstStyle/>
              <a:p>
                <a:r>
                  <a:rPr lang="es-ES" sz="1900"/>
                  <a:t>Para la definición de Fairness through Awareness, requerimos definir una métrica de semejanza entre individuos. </a:t>
                </a:r>
              </a:p>
              <a:p>
                <a:r>
                  <a:rPr lang="es-ES" sz="1900"/>
                  <a:t>Nosotros definimos una función que calcula para las variables numéricas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19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9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s-ES" sz="19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s-ES" sz="1900"/>
                  <a:t> 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19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9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s-ES" sz="19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s-ES" sz="1900"/>
                  <a:t> de </a:t>
                </a:r>
                <a14:m>
                  <m:oMath xmlns:m="http://schemas.openxmlformats.org/officeDocument/2006/math">
                    <m:r>
                      <a:rPr lang="es-ES" sz="19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s-ES" sz="1900"/>
                  <a:t> y </a:t>
                </a:r>
                <a14:m>
                  <m:oMath xmlns:m="http://schemas.openxmlformats.org/officeDocument/2006/math">
                    <m:r>
                      <a:rPr lang="es-ES" sz="1900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s-ES" sz="1900"/>
                  <a:t> respectivamente la siguiente medida de semejanza: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19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s-ES" sz="1900" i="0"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m:rPr>
                              <m:nor/>
                            </m:rPr>
                            <a:rPr lang="es-MX" sz="1900" b="0" i="0">
                              <a:latin typeface="Cambria Math" panose="02040503050406030204" pitchFamily="18" charset="0"/>
                            </a:rPr>
                            <m:t>imilarity</m:t>
                          </m:r>
                        </m:e>
                        <m:sub>
                          <m:r>
                            <a:rPr lang="es-ES" sz="19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s-ES" sz="19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sz="19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s-ES" sz="190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s-ES" sz="19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s-ES" sz="1900" i="1">
                          <a:latin typeface="Cambria Math" panose="02040503050406030204" pitchFamily="18" charset="0"/>
                        </a:rPr>
                        <m:t>=1−</m:t>
                      </m:r>
                      <m:f>
                        <m:fPr>
                          <m:ctrlPr>
                            <a:rPr lang="es-MX" sz="1900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s-ES" sz="19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MX" sz="1900" b="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s-MX" sz="1900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MX" sz="1900" b="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s-MX" sz="1900" b="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s-MX" sz="1900" b="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s-ES" sz="19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s-ES" sz="19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m:rPr>
                              <m:lit/>
                            </m:rPr>
                            <a:rPr lang="es-ES" sz="1900" i="1">
                              <a:latin typeface="Cambria Math" panose="02040503050406030204" pitchFamily="18" charset="0"/>
                            </a:rPr>
                            <m:t>|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s-MX" sz="1900" b="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s-ES" sz="19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s-ES" sz="19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</m:e>
                          </m:rad>
                        </m:den>
                      </m:f>
                    </m:oMath>
                  </m:oMathPara>
                </a14:m>
                <a:endParaRPr lang="es-ES" sz="1900"/>
              </a:p>
              <a:p>
                <a:r>
                  <a:rPr lang="es-ES" sz="1900"/>
                  <a:t>Además. para las variables categóricas, utilizamos la siguiente medida de semejanza: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19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s-ES" sz="1900" i="0">
                              <a:latin typeface="Cambria Math" panose="02040503050406030204" pitchFamily="18" charset="0"/>
                            </a:rPr>
                            <m:t>similarity</m:t>
                          </m:r>
                        </m:e>
                        <m:sub>
                          <m:r>
                            <a:rPr lang="es-ES" sz="1900" i="1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d>
                        <m:dPr>
                          <m:ctrlPr>
                            <a:rPr lang="es-ES" sz="19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sz="19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s-ES" sz="190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s-ES" sz="19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s-ES" sz="19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MX" sz="1900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sz="19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s-ES" sz="19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S" sz="19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d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s-MX" sz="1900" b="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s-MX" sz="1900" b="0" i="1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  <m:sup/>
                        <m:e>
                          <m:r>
                            <a:rPr lang="es-MX" sz="19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𝕀</m:t>
                          </m:r>
                          <m:r>
                            <a:rPr lang="es-MX" sz="19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s-ES" sz="19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19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ES" sz="19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lang="es-ES" sz="1900" i="1">
                              <a:latin typeface="Cambria Math" panose="02040503050406030204" pitchFamily="18" charset="0"/>
                            </a:rPr>
                            <m:t>= </m:t>
                          </m:r>
                          <m:sSub>
                            <m:sSubPr>
                              <m:ctrlPr>
                                <a:rPr lang="es-ES" sz="19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19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s-ES" sz="19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lang="es-MX" sz="1900" b="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s-ES" sz="1900"/>
              </a:p>
              <a:p>
                <a:r>
                  <a:rPr lang="es-ES" sz="1900"/>
                  <a:t>De forma que la semejanza total será: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s-ES" sz="1900" i="0">
                          <a:latin typeface="Cambria Math" panose="02040503050406030204" pitchFamily="18" charset="0"/>
                        </a:rPr>
                        <m:t>similarity</m:t>
                      </m:r>
                      <m:r>
                        <a:rPr lang="es-ES" sz="19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s-ES" sz="19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s-ES" sz="1900" i="1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s-ES" sz="19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s-ES" sz="1900" i="1">
                          <a:latin typeface="Cambria Math" panose="02040503050406030204" pitchFamily="18" charset="0"/>
                        </a:rPr>
                        <m:t>) =</m:t>
                      </m:r>
                      <m:r>
                        <a:rPr lang="es-ES" sz="1900" i="1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s-ES" sz="1900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s-ES" sz="19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s-ES" sz="1900" i="0">
                              <a:latin typeface="Cambria Math" panose="02040503050406030204" pitchFamily="18" charset="0"/>
                            </a:rPr>
                            <m:t>similarity</m:t>
                          </m:r>
                        </m:e>
                        <m:sub>
                          <m:r>
                            <a:rPr lang="es-ES" sz="19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s-ES" sz="19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sz="19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s-ES" sz="190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s-ES" sz="19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s-ES" sz="1900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s-ES" sz="19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sz="1900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s-ES" sz="1900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  <m:sSub>
                        <m:sSubPr>
                          <m:ctrlPr>
                            <a:rPr lang="es-ES" sz="19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s-ES" sz="1900" i="0">
                              <a:latin typeface="Cambria Math" panose="02040503050406030204" pitchFamily="18" charset="0"/>
                            </a:rPr>
                            <m:t>similarity</m:t>
                          </m:r>
                        </m:e>
                        <m:sub>
                          <m:r>
                            <a:rPr lang="es-ES" sz="1900" i="1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d>
                        <m:dPr>
                          <m:ctrlPr>
                            <a:rPr lang="es-ES" sz="19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sz="19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s-ES" sz="190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s-ES" sz="19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s-MX" sz="1900"/>
              </a:p>
            </p:txBody>
          </p:sp>
        </mc:Choice>
        <mc:Fallback xmlns="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1C503C86-6420-FB8A-B304-42DF6F2C603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71599" y="2318197"/>
                <a:ext cx="9724031" cy="3683358"/>
              </a:xfrm>
              <a:blipFill>
                <a:blip r:embed="rId2"/>
                <a:stretch>
                  <a:fillRect l="-439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315102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EE2AD96-B495-4E06-9291-B71706F72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3CF6D67-C5A8-4ADD-9E8E-1E38CA1D3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638515" y="639280"/>
            <a:ext cx="6858000" cy="5579440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6909FA0-B515-4681-B7A8-FA281D133B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393206" y="395206"/>
            <a:ext cx="6346209" cy="557608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1C9FE86-FCC3-4A31-AA1C-C882262B7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1528907" y="2818967"/>
            <a:ext cx="2501979" cy="5576080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D96243B-ECED-4B71-8E06-AE9A285EA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425002" y="852793"/>
            <a:ext cx="6858001" cy="5152412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11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09989E4-EFDC-4A90-A633-E0525FB41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818753" y="1128497"/>
            <a:ext cx="4318303" cy="4318303"/>
          </a:xfrm>
          <a:prstGeom prst="ellipse">
            <a:avLst/>
          </a:prstGeom>
          <a:gradFill>
            <a:gsLst>
              <a:gs pos="39000">
                <a:schemeClr val="accent1"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1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FD5C74D-234C-24D4-8A47-D1725AFC0A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396" y="586855"/>
            <a:ext cx="4230100" cy="3387497"/>
          </a:xfrm>
        </p:spPr>
        <p:txBody>
          <a:bodyPr anchor="b">
            <a:normAutofit/>
          </a:bodyPr>
          <a:lstStyle/>
          <a:p>
            <a:pPr algn="r"/>
            <a:r>
              <a:rPr lang="es-MX" sz="4000">
                <a:solidFill>
                  <a:srgbClr val="FFFFFF"/>
                </a:solidFill>
              </a:rPr>
              <a:t>Modelos a utilizar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3E5A1094-E15B-F857-E002-FB92656FFD6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503158" y="649480"/>
                <a:ext cx="4862447" cy="5546047"/>
              </a:xfrm>
            </p:spPr>
            <p:txBody>
              <a:bodyPr anchor="ctr">
                <a:normAutofit/>
              </a:bodyPr>
              <a:lstStyle/>
              <a:p>
                <a:r>
                  <a:rPr lang="es-MX" sz="2000"/>
                  <a:t>Para predecir </a:t>
                </a:r>
                <a14:m>
                  <m:oMath xmlns:m="http://schemas.openxmlformats.org/officeDocument/2006/math">
                    <m:r>
                      <a:rPr lang="es-MX" sz="2000" b="0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s-MX" sz="2000"/>
                  <a:t> con los datos de la aseguradora, utilizamos los siguientes modelos:</a:t>
                </a:r>
              </a:p>
              <a:p>
                <a:pPr lvl="1"/>
                <a:r>
                  <a:rPr lang="es-MX" sz="2000"/>
                  <a:t>Regresión logística.</a:t>
                </a:r>
              </a:p>
              <a:p>
                <a:pPr lvl="1"/>
                <a:r>
                  <a:rPr lang="es-MX" sz="2000"/>
                  <a:t>Máquina de soporte vectorial.</a:t>
                </a:r>
              </a:p>
              <a:p>
                <a:pPr lvl="1"/>
                <a:r>
                  <a:rPr lang="es-MX" sz="2000"/>
                  <a:t>Árbol de decisión (podado).</a:t>
                </a:r>
              </a:p>
              <a:p>
                <a:pPr lvl="1"/>
                <a:r>
                  <a:rPr lang="es-MX" sz="2000"/>
                  <a:t>Red Neuronal (con función de costo especial).</a:t>
                </a:r>
              </a:p>
            </p:txBody>
          </p:sp>
        </mc:Choice>
        <mc:Fallback xmlns="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3E5A1094-E15B-F857-E002-FB92656FFD6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503158" y="649480"/>
                <a:ext cx="4862447" cy="5546047"/>
              </a:xfrm>
              <a:blipFill>
                <a:blip r:embed="rId2"/>
                <a:stretch>
                  <a:fillRect l="-1129" r="-1004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943528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4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16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809ECC2-4CCC-42ED-C0C6-969C894B3B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Árbol de decisión ajustado</a:t>
            </a:r>
          </a:p>
        </p:txBody>
      </p:sp>
      <p:pic>
        <p:nvPicPr>
          <p:cNvPr id="10" name="Marcador de contenido 9">
            <a:extLst>
              <a:ext uri="{FF2B5EF4-FFF2-40B4-BE49-F238E27FC236}">
                <a16:creationId xmlns:a16="http://schemas.microsoft.com/office/drawing/2014/main" id="{DDE2923B-1DF3-EC7A-806C-6C77CB80BC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02428" y="1017407"/>
            <a:ext cx="7225748" cy="4823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2422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428AC11-BFDF-42EF-80FF-717BBF9090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08628" y="1408629"/>
            <a:ext cx="6858000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CC56AF6-38E4-490B-8E2B-1A1037B4ED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832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339A6F5-AD6A-4D80-8AD9-6290D13AC4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513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61000"/>
                </a:srgbClr>
              </a:gs>
              <a:gs pos="95000">
                <a:schemeClr val="accent5">
                  <a:alpha val="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282FDEE-A51C-C91E-6633-F241283CA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2" y="2945176"/>
            <a:ext cx="2878688" cy="275797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Red Neuronal</a:t>
            </a:r>
          </a:p>
        </p:txBody>
      </p:sp>
      <p:pic>
        <p:nvPicPr>
          <p:cNvPr id="7" name="Marcador de contenido 8">
            <a:extLst>
              <a:ext uri="{FF2B5EF4-FFF2-40B4-BE49-F238E27FC236}">
                <a16:creationId xmlns:a16="http://schemas.microsoft.com/office/drawing/2014/main" id="{EFA62520-21BF-7C77-E74F-B039074181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233" y="866123"/>
            <a:ext cx="7482422" cy="5125754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E5AE69A5-1413-401E-2040-49FB0442BEBB}"/>
              </a:ext>
            </a:extLst>
          </p:cNvPr>
          <p:cNvSpPr txBox="1"/>
          <p:nvPr/>
        </p:nvSpPr>
        <p:spPr>
          <a:xfrm>
            <a:off x="7060441" y="4995265"/>
            <a:ext cx="23179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dirty="0" err="1"/>
              <a:t>Protected</a:t>
            </a:r>
            <a:endParaRPr lang="es-MX" sz="2000" dirty="0"/>
          </a:p>
          <a:p>
            <a:r>
              <a:rPr lang="es-MX" sz="2000" dirty="0" err="1"/>
              <a:t>Attribute</a:t>
            </a:r>
            <a:endParaRPr lang="es-MX" sz="2000" dirty="0"/>
          </a:p>
        </p:txBody>
      </p:sp>
    </p:spTree>
    <p:extLst>
      <p:ext uri="{BB962C8B-B14F-4D97-AF65-F5344CB8AC3E}">
        <p14:creationId xmlns:p14="http://schemas.microsoft.com/office/powerpoint/2010/main" val="12118677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4E37431-20F0-4DD6-84A9-ED2B644943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AE98B72-66C6-4AB4-AF0D-BA830DE863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638515" y="639280"/>
            <a:ext cx="6858000" cy="5579440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07EAFC6-733F-403D-BB4D-05A3A2874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393206" y="395206"/>
            <a:ext cx="6346209" cy="557608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7A36730-4CB0-4F61-AD11-A44C976583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1528907" y="2818967"/>
            <a:ext cx="2501979" cy="5576080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69C79E1-F916-4929-A4F3-DE763D4BFA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425002" y="852793"/>
            <a:ext cx="6858001" cy="5152412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11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67334AB-16BD-4EC7-8C6B-4B51716009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818753" y="1128497"/>
            <a:ext cx="4318303" cy="4318303"/>
          </a:xfrm>
          <a:prstGeom prst="ellipse">
            <a:avLst/>
          </a:prstGeom>
          <a:gradFill>
            <a:gsLst>
              <a:gs pos="39000">
                <a:schemeClr val="accent1"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1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11524D5E-BFE6-84C5-CB63-A35C3EDF5A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2" y="891652"/>
            <a:ext cx="4412021" cy="303072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Problema 3. Análisis de datos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DD4E1FAF-60C8-332B-2469-E179915605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2454" y="2340774"/>
            <a:ext cx="4126272" cy="823337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400" kern="1200" dirty="0" err="1">
                <a:latin typeface="+mn-lt"/>
                <a:ea typeface="+mn-ea"/>
                <a:cs typeface="+mn-cs"/>
              </a:rPr>
              <a:t>Precisión</a:t>
            </a:r>
            <a:r>
              <a:rPr lang="en-US" sz="2400" kern="1200" dirty="0">
                <a:latin typeface="+mn-lt"/>
                <a:ea typeface="+mn-ea"/>
                <a:cs typeface="+mn-cs"/>
              </a:rPr>
              <a:t> del </a:t>
            </a:r>
            <a:r>
              <a:rPr lang="en-US" sz="2400" kern="1200" dirty="0" err="1">
                <a:latin typeface="+mn-lt"/>
                <a:ea typeface="+mn-ea"/>
                <a:cs typeface="+mn-cs"/>
              </a:rPr>
              <a:t>ajuste</a:t>
            </a:r>
            <a:r>
              <a:rPr lang="en-US" sz="2400" kern="1200" dirty="0">
                <a:latin typeface="+mn-lt"/>
                <a:ea typeface="+mn-ea"/>
                <a:cs typeface="+mn-cs"/>
              </a:rPr>
              <a:t> para </a:t>
            </a:r>
            <a:r>
              <a:rPr lang="en-US" sz="2400" kern="1200" dirty="0" err="1">
                <a:latin typeface="+mn-lt"/>
                <a:ea typeface="+mn-ea"/>
                <a:cs typeface="+mn-cs"/>
              </a:rPr>
              <a:t>los</a:t>
            </a:r>
            <a:r>
              <a:rPr lang="en-US" sz="2400" kern="1200" dirty="0">
                <a:latin typeface="+mn-lt"/>
                <a:ea typeface="+mn-ea"/>
                <a:cs typeface="+mn-cs"/>
              </a:rPr>
              <a:t> </a:t>
            </a:r>
            <a:r>
              <a:rPr lang="en-US" sz="2400" kern="1200" dirty="0" err="1">
                <a:latin typeface="+mn-lt"/>
                <a:ea typeface="+mn-ea"/>
                <a:cs typeface="+mn-cs"/>
              </a:rPr>
              <a:t>distintos</a:t>
            </a:r>
            <a:r>
              <a:rPr lang="en-US" sz="2400" kern="1200" dirty="0">
                <a:latin typeface="+mn-lt"/>
                <a:ea typeface="+mn-ea"/>
                <a:cs typeface="+mn-cs"/>
              </a:rPr>
              <a:t> </a:t>
            </a:r>
            <a:r>
              <a:rPr lang="en-US" sz="2400" kern="1200" dirty="0" err="1">
                <a:latin typeface="+mn-lt"/>
                <a:ea typeface="+mn-ea"/>
                <a:cs typeface="+mn-cs"/>
              </a:rPr>
              <a:t>modelos</a:t>
            </a:r>
            <a:r>
              <a:rPr lang="en-US" sz="2400" kern="1200" dirty="0">
                <a:latin typeface="+mn-lt"/>
                <a:ea typeface="+mn-ea"/>
                <a:cs typeface="+mn-cs"/>
              </a:rPr>
              <a:t>:</a:t>
            </a:r>
          </a:p>
        </p:txBody>
      </p:sp>
      <p:graphicFrame>
        <p:nvGraphicFramePr>
          <p:cNvPr id="7" name="Tabla 6">
            <a:extLst>
              <a:ext uri="{FF2B5EF4-FFF2-40B4-BE49-F238E27FC236}">
                <a16:creationId xmlns:a16="http://schemas.microsoft.com/office/drawing/2014/main" id="{7DAB3E4B-4E70-A7F8-8A8D-06A9F44C14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8531874"/>
              </p:ext>
            </p:extLst>
          </p:nvPr>
        </p:nvGraphicFramePr>
        <p:xfrm>
          <a:off x="5812454" y="3452319"/>
          <a:ext cx="5608322" cy="15538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3042">
                  <a:extLst>
                    <a:ext uri="{9D8B030D-6E8A-4147-A177-3AD203B41FA5}">
                      <a16:colId xmlns:a16="http://schemas.microsoft.com/office/drawing/2014/main" val="3497542213"/>
                    </a:ext>
                  </a:extLst>
                </a:gridCol>
                <a:gridCol w="1414644">
                  <a:extLst>
                    <a:ext uri="{9D8B030D-6E8A-4147-A177-3AD203B41FA5}">
                      <a16:colId xmlns:a16="http://schemas.microsoft.com/office/drawing/2014/main" val="1650118219"/>
                    </a:ext>
                  </a:extLst>
                </a:gridCol>
                <a:gridCol w="767204">
                  <a:extLst>
                    <a:ext uri="{9D8B030D-6E8A-4147-A177-3AD203B41FA5}">
                      <a16:colId xmlns:a16="http://schemas.microsoft.com/office/drawing/2014/main" val="1244822291"/>
                    </a:ext>
                  </a:extLst>
                </a:gridCol>
                <a:gridCol w="1724984">
                  <a:extLst>
                    <a:ext uri="{9D8B030D-6E8A-4147-A177-3AD203B41FA5}">
                      <a16:colId xmlns:a16="http://schemas.microsoft.com/office/drawing/2014/main" val="1620897764"/>
                    </a:ext>
                  </a:extLst>
                </a:gridCol>
                <a:gridCol w="1268448">
                  <a:extLst>
                    <a:ext uri="{9D8B030D-6E8A-4147-A177-3AD203B41FA5}">
                      <a16:colId xmlns:a16="http://schemas.microsoft.com/office/drawing/2014/main" val="2781376805"/>
                    </a:ext>
                  </a:extLst>
                </a:gridCol>
              </a:tblGrid>
              <a:tr h="695476">
                <a:tc>
                  <a:txBody>
                    <a:bodyPr/>
                    <a:lstStyle/>
                    <a:p>
                      <a:endParaRPr lang="es-MX" sz="1200" b="1" cap="all" spc="60">
                        <a:solidFill>
                          <a:schemeClr val="bg1"/>
                        </a:solidFill>
                      </a:endParaRPr>
                    </a:p>
                  </a:txBody>
                  <a:tcPr marL="140975" marR="140975" marT="140975" marB="140975"/>
                </a:tc>
                <a:tc>
                  <a:txBody>
                    <a:bodyPr/>
                    <a:lstStyle/>
                    <a:p>
                      <a:r>
                        <a:rPr lang="es-MX" sz="1200" b="1" cap="all" spc="60">
                          <a:solidFill>
                            <a:schemeClr val="bg1"/>
                          </a:solidFill>
                        </a:rPr>
                        <a:t>Regresión logística</a:t>
                      </a:r>
                    </a:p>
                  </a:txBody>
                  <a:tcPr marL="140975" marR="140975" marT="140975" marB="140975"/>
                </a:tc>
                <a:tc>
                  <a:txBody>
                    <a:bodyPr/>
                    <a:lstStyle/>
                    <a:p>
                      <a:r>
                        <a:rPr lang="es-MX" sz="1200" b="1" cap="all" spc="60">
                          <a:solidFill>
                            <a:schemeClr val="bg1"/>
                          </a:solidFill>
                        </a:rPr>
                        <a:t>SVM</a:t>
                      </a:r>
                    </a:p>
                  </a:txBody>
                  <a:tcPr marL="140975" marR="140975" marT="140975" marB="140975"/>
                </a:tc>
                <a:tc>
                  <a:txBody>
                    <a:bodyPr/>
                    <a:lstStyle/>
                    <a:p>
                      <a:r>
                        <a:rPr lang="es-MX" sz="1200" b="1" cap="all" spc="60" err="1">
                          <a:solidFill>
                            <a:schemeClr val="bg1"/>
                          </a:solidFill>
                        </a:rPr>
                        <a:t>Pruned</a:t>
                      </a:r>
                      <a:r>
                        <a:rPr lang="es-MX" sz="1200" b="1" cap="all" spc="6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s-MX" sz="1200" b="1" cap="all" spc="60" err="1">
                          <a:solidFill>
                            <a:schemeClr val="bg1"/>
                          </a:solidFill>
                        </a:rPr>
                        <a:t>Decision</a:t>
                      </a:r>
                      <a:r>
                        <a:rPr lang="es-MX" sz="1200" b="1" cap="all" spc="6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s-MX" sz="1200" b="1" cap="all" spc="60" err="1">
                          <a:solidFill>
                            <a:schemeClr val="bg1"/>
                          </a:solidFill>
                        </a:rPr>
                        <a:t>Tree</a:t>
                      </a:r>
                      <a:endParaRPr lang="es-MX" sz="1200" b="1" cap="all" spc="60">
                        <a:solidFill>
                          <a:schemeClr val="bg1"/>
                        </a:solidFill>
                      </a:endParaRPr>
                    </a:p>
                  </a:txBody>
                  <a:tcPr marL="140975" marR="140975" marT="140975" marB="140975"/>
                </a:tc>
                <a:tc>
                  <a:txBody>
                    <a:bodyPr/>
                    <a:lstStyle/>
                    <a:p>
                      <a:r>
                        <a:rPr lang="es-MX" sz="1200" b="1" cap="all" spc="60" dirty="0">
                          <a:solidFill>
                            <a:schemeClr val="bg1"/>
                          </a:solidFill>
                        </a:rPr>
                        <a:t>Neural Network</a:t>
                      </a:r>
                    </a:p>
                  </a:txBody>
                  <a:tcPr marL="140975" marR="140975" marT="140975" marB="140975"/>
                </a:tc>
                <a:extLst>
                  <a:ext uri="{0D108BD9-81ED-4DB2-BD59-A6C34878D82A}">
                    <a16:rowId xmlns:a16="http://schemas.microsoft.com/office/drawing/2014/main" val="3312536706"/>
                  </a:ext>
                </a:extLst>
              </a:tr>
              <a:tr h="429191">
                <a:tc>
                  <a:txBody>
                    <a:bodyPr/>
                    <a:lstStyle/>
                    <a:p>
                      <a:r>
                        <a:rPr lang="es-MX" sz="1600" cap="none" spc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93983" marR="93983" marT="46992" marB="93983"/>
                </a:tc>
                <a:tc>
                  <a:txBody>
                    <a:bodyPr/>
                    <a:lstStyle/>
                    <a:p>
                      <a:r>
                        <a:rPr lang="es-MX" sz="1600" cap="none" spc="0">
                          <a:solidFill>
                            <a:schemeClr val="tx1"/>
                          </a:solidFill>
                        </a:rPr>
                        <a:t>0.71</a:t>
                      </a:r>
                    </a:p>
                  </a:txBody>
                  <a:tcPr marL="93983" marR="93983" marT="46992" marB="93983"/>
                </a:tc>
                <a:tc>
                  <a:txBody>
                    <a:bodyPr/>
                    <a:lstStyle/>
                    <a:p>
                      <a:r>
                        <a:rPr lang="es-MX" sz="1600" cap="none" spc="0">
                          <a:solidFill>
                            <a:schemeClr val="tx1"/>
                          </a:solidFill>
                        </a:rPr>
                        <a:t>0.69</a:t>
                      </a:r>
                    </a:p>
                  </a:txBody>
                  <a:tcPr marL="93983" marR="93983" marT="46992" marB="93983"/>
                </a:tc>
                <a:tc>
                  <a:txBody>
                    <a:bodyPr/>
                    <a:lstStyle/>
                    <a:p>
                      <a:r>
                        <a:rPr lang="es-MX" sz="1600" cap="none" spc="0">
                          <a:solidFill>
                            <a:schemeClr val="tx1"/>
                          </a:solidFill>
                        </a:rPr>
                        <a:t>0.79</a:t>
                      </a:r>
                    </a:p>
                  </a:txBody>
                  <a:tcPr marL="93983" marR="93983" marT="46992" marB="93983"/>
                </a:tc>
                <a:tc>
                  <a:txBody>
                    <a:bodyPr/>
                    <a:lstStyle/>
                    <a:p>
                      <a:r>
                        <a:rPr lang="es-MX" sz="1600" cap="none" spc="0">
                          <a:solidFill>
                            <a:schemeClr val="tx1"/>
                          </a:solidFill>
                        </a:rPr>
                        <a:t>0.71</a:t>
                      </a:r>
                    </a:p>
                  </a:txBody>
                  <a:tcPr marL="93983" marR="93983" marT="46992" marB="93983"/>
                </a:tc>
                <a:extLst>
                  <a:ext uri="{0D108BD9-81ED-4DB2-BD59-A6C34878D82A}">
                    <a16:rowId xmlns:a16="http://schemas.microsoft.com/office/drawing/2014/main" val="1750859151"/>
                  </a:ext>
                </a:extLst>
              </a:tr>
              <a:tr h="429191">
                <a:tc>
                  <a:txBody>
                    <a:bodyPr/>
                    <a:lstStyle/>
                    <a:p>
                      <a:r>
                        <a:rPr lang="es-MX" sz="1600" cap="none" spc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93983" marR="93983" marT="46992" marB="93983"/>
                </a:tc>
                <a:tc>
                  <a:txBody>
                    <a:bodyPr/>
                    <a:lstStyle/>
                    <a:p>
                      <a:r>
                        <a:rPr lang="es-MX" sz="1600" cap="none" spc="0">
                          <a:solidFill>
                            <a:schemeClr val="tx1"/>
                          </a:solidFill>
                        </a:rPr>
                        <a:t>0.72</a:t>
                      </a:r>
                    </a:p>
                  </a:txBody>
                  <a:tcPr marL="93983" marR="93983" marT="46992" marB="93983"/>
                </a:tc>
                <a:tc>
                  <a:txBody>
                    <a:bodyPr/>
                    <a:lstStyle/>
                    <a:p>
                      <a:r>
                        <a:rPr lang="es-MX" sz="1600" cap="none" spc="0">
                          <a:solidFill>
                            <a:schemeClr val="tx1"/>
                          </a:solidFill>
                        </a:rPr>
                        <a:t>0.80</a:t>
                      </a:r>
                    </a:p>
                  </a:txBody>
                  <a:tcPr marL="93983" marR="93983" marT="46992" marB="93983"/>
                </a:tc>
                <a:tc>
                  <a:txBody>
                    <a:bodyPr/>
                    <a:lstStyle/>
                    <a:p>
                      <a:r>
                        <a:rPr lang="es-MX" sz="1600" cap="none" spc="0">
                          <a:solidFill>
                            <a:schemeClr val="tx1"/>
                          </a:solidFill>
                        </a:rPr>
                        <a:t>0.73</a:t>
                      </a:r>
                    </a:p>
                  </a:txBody>
                  <a:tcPr marL="93983" marR="93983" marT="46992" marB="93983"/>
                </a:tc>
                <a:tc>
                  <a:txBody>
                    <a:bodyPr/>
                    <a:lstStyle/>
                    <a:p>
                      <a:r>
                        <a:rPr lang="es-MX" sz="1600" cap="none" spc="0" dirty="0">
                          <a:solidFill>
                            <a:schemeClr val="tx1"/>
                          </a:solidFill>
                        </a:rPr>
                        <a:t>0.77</a:t>
                      </a:r>
                    </a:p>
                  </a:txBody>
                  <a:tcPr marL="93983" marR="93983" marT="46992" marB="93983"/>
                </a:tc>
                <a:extLst>
                  <a:ext uri="{0D108BD9-81ED-4DB2-BD59-A6C34878D82A}">
                    <a16:rowId xmlns:a16="http://schemas.microsoft.com/office/drawing/2014/main" val="39213399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168707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F8B5868-1BC5-37CD-9DFC-76CB732C2B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4E37431-20F0-4DD6-84A9-ED2B644943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AE98B72-66C6-4AB4-AF0D-BA830DE863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638515" y="639280"/>
            <a:ext cx="6858000" cy="5579440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07EAFC6-733F-403D-BB4D-05A3A2874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393206" y="395206"/>
            <a:ext cx="6346209" cy="557608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7A36730-4CB0-4F61-AD11-A44C976583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1528907" y="2818967"/>
            <a:ext cx="2501979" cy="5576080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69C79E1-F916-4929-A4F3-DE763D4BFA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425002" y="852793"/>
            <a:ext cx="6858001" cy="5152412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11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67334AB-16BD-4EC7-8C6B-4B51716009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818753" y="1128497"/>
            <a:ext cx="4318303" cy="4318303"/>
          </a:xfrm>
          <a:prstGeom prst="ellipse">
            <a:avLst/>
          </a:prstGeom>
          <a:gradFill>
            <a:gsLst>
              <a:gs pos="39000">
                <a:schemeClr val="accent1"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1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AA7490E1-4795-0F2B-4F0A-EA99A84724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2" y="891652"/>
            <a:ext cx="4412021" cy="303072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Problema 3. Análisis de datos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B1DA3A8C-C9BC-AC2B-AED4-7664BFB3AC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203831"/>
            <a:ext cx="4126272" cy="80397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400" dirty="0" err="1"/>
              <a:t>Medidas</a:t>
            </a:r>
            <a:r>
              <a:rPr lang="en-US" sz="2400" dirty="0"/>
              <a:t> de </a:t>
            </a:r>
            <a:r>
              <a:rPr lang="en-US" sz="2400" dirty="0" err="1"/>
              <a:t>justicia</a:t>
            </a:r>
            <a:r>
              <a:rPr lang="en-US" sz="2400" dirty="0"/>
              <a:t> </a:t>
            </a:r>
            <a:r>
              <a:rPr lang="en-US" sz="2400" kern="1200" dirty="0">
                <a:latin typeface="+mn-lt"/>
                <a:ea typeface="+mn-ea"/>
                <a:cs typeface="+mn-cs"/>
              </a:rPr>
              <a:t>para </a:t>
            </a:r>
            <a:r>
              <a:rPr lang="en-US" sz="2400" kern="1200" dirty="0" err="1">
                <a:latin typeface="+mn-lt"/>
                <a:ea typeface="+mn-ea"/>
                <a:cs typeface="+mn-cs"/>
              </a:rPr>
              <a:t>los</a:t>
            </a:r>
            <a:r>
              <a:rPr lang="en-US" sz="2400" kern="1200" dirty="0">
                <a:latin typeface="+mn-lt"/>
                <a:ea typeface="+mn-ea"/>
                <a:cs typeface="+mn-cs"/>
              </a:rPr>
              <a:t> </a:t>
            </a:r>
            <a:r>
              <a:rPr lang="en-US" sz="2400" kern="1200" dirty="0" err="1">
                <a:latin typeface="+mn-lt"/>
                <a:ea typeface="+mn-ea"/>
                <a:cs typeface="+mn-cs"/>
              </a:rPr>
              <a:t>distintos</a:t>
            </a:r>
            <a:r>
              <a:rPr lang="en-US" sz="2400" kern="1200" dirty="0">
                <a:latin typeface="+mn-lt"/>
                <a:ea typeface="+mn-ea"/>
                <a:cs typeface="+mn-cs"/>
              </a:rPr>
              <a:t> </a:t>
            </a:r>
            <a:r>
              <a:rPr lang="en-US" sz="2400" kern="1200" dirty="0" err="1">
                <a:latin typeface="+mn-lt"/>
                <a:ea typeface="+mn-ea"/>
                <a:cs typeface="+mn-cs"/>
              </a:rPr>
              <a:t>modelos</a:t>
            </a:r>
            <a:r>
              <a:rPr lang="en-US" sz="2400" kern="1200" dirty="0">
                <a:latin typeface="+mn-lt"/>
                <a:ea typeface="+mn-ea"/>
                <a:cs typeface="+mn-cs"/>
              </a:rPr>
              <a:t>:</a:t>
            </a:r>
          </a:p>
        </p:txBody>
      </p:sp>
      <p:graphicFrame>
        <p:nvGraphicFramePr>
          <p:cNvPr id="7" name="Tabla 6">
            <a:extLst>
              <a:ext uri="{FF2B5EF4-FFF2-40B4-BE49-F238E27FC236}">
                <a16:creationId xmlns:a16="http://schemas.microsoft.com/office/drawing/2014/main" id="{0F08533F-DE64-19C2-2B09-9794A1C6C8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2755319"/>
              </p:ext>
            </p:extLst>
          </p:nvPr>
        </p:nvGraphicFramePr>
        <p:xfrm>
          <a:off x="6096000" y="2279574"/>
          <a:ext cx="5608321" cy="35219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99344">
                  <a:extLst>
                    <a:ext uri="{9D8B030D-6E8A-4147-A177-3AD203B41FA5}">
                      <a16:colId xmlns:a16="http://schemas.microsoft.com/office/drawing/2014/main" val="3497542213"/>
                    </a:ext>
                  </a:extLst>
                </a:gridCol>
                <a:gridCol w="1214947">
                  <a:extLst>
                    <a:ext uri="{9D8B030D-6E8A-4147-A177-3AD203B41FA5}">
                      <a16:colId xmlns:a16="http://schemas.microsoft.com/office/drawing/2014/main" val="1650118219"/>
                    </a:ext>
                  </a:extLst>
                </a:gridCol>
                <a:gridCol w="794038">
                  <a:extLst>
                    <a:ext uri="{9D8B030D-6E8A-4147-A177-3AD203B41FA5}">
                      <a16:colId xmlns:a16="http://schemas.microsoft.com/office/drawing/2014/main" val="1244822291"/>
                    </a:ext>
                  </a:extLst>
                </a:gridCol>
                <a:gridCol w="1067060">
                  <a:extLst>
                    <a:ext uri="{9D8B030D-6E8A-4147-A177-3AD203B41FA5}">
                      <a16:colId xmlns:a16="http://schemas.microsoft.com/office/drawing/2014/main" val="1620897764"/>
                    </a:ext>
                  </a:extLst>
                </a:gridCol>
                <a:gridCol w="1032932">
                  <a:extLst>
                    <a:ext uri="{9D8B030D-6E8A-4147-A177-3AD203B41FA5}">
                      <a16:colId xmlns:a16="http://schemas.microsoft.com/office/drawing/2014/main" val="2781376805"/>
                    </a:ext>
                  </a:extLst>
                </a:gridCol>
              </a:tblGrid>
              <a:tr h="851828">
                <a:tc>
                  <a:txBody>
                    <a:bodyPr/>
                    <a:lstStyle/>
                    <a:p>
                      <a:endParaRPr lang="es-MX" sz="1600" dirty="0">
                        <a:solidFill>
                          <a:schemeClr val="bg1"/>
                        </a:solidFill>
                      </a:endParaRPr>
                    </a:p>
                  </a:txBody>
                  <a:tcPr marL="81906" marR="81906" marT="40953" marB="40953"/>
                </a:tc>
                <a:tc>
                  <a:txBody>
                    <a:bodyPr/>
                    <a:lstStyle/>
                    <a:p>
                      <a:r>
                        <a:rPr lang="es-MX" sz="1600" dirty="0">
                          <a:solidFill>
                            <a:schemeClr val="bg1"/>
                          </a:solidFill>
                        </a:rPr>
                        <a:t>Regresión logística</a:t>
                      </a:r>
                    </a:p>
                  </a:txBody>
                  <a:tcPr marL="81906" marR="81906" marT="40953" marB="40953"/>
                </a:tc>
                <a:tc>
                  <a:txBody>
                    <a:bodyPr/>
                    <a:lstStyle/>
                    <a:p>
                      <a:r>
                        <a:rPr lang="es-MX" sz="1600" dirty="0">
                          <a:solidFill>
                            <a:schemeClr val="bg1"/>
                          </a:solidFill>
                        </a:rPr>
                        <a:t>SVM</a:t>
                      </a:r>
                    </a:p>
                  </a:txBody>
                  <a:tcPr marL="81906" marR="81906" marT="40953" marB="40953"/>
                </a:tc>
                <a:tc>
                  <a:txBody>
                    <a:bodyPr/>
                    <a:lstStyle/>
                    <a:p>
                      <a:r>
                        <a:rPr lang="es-MX" sz="1600" dirty="0" err="1">
                          <a:solidFill>
                            <a:schemeClr val="bg1"/>
                          </a:solidFill>
                        </a:rPr>
                        <a:t>Pruned</a:t>
                      </a:r>
                      <a:r>
                        <a:rPr lang="es-MX" sz="16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s-MX" sz="1600" dirty="0" err="1">
                          <a:solidFill>
                            <a:schemeClr val="bg1"/>
                          </a:solidFill>
                        </a:rPr>
                        <a:t>Decision</a:t>
                      </a:r>
                      <a:r>
                        <a:rPr lang="es-MX" sz="16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s-MX" sz="1600" dirty="0" err="1">
                          <a:solidFill>
                            <a:schemeClr val="bg1"/>
                          </a:solidFill>
                        </a:rPr>
                        <a:t>Tree</a:t>
                      </a:r>
                      <a:endParaRPr lang="es-MX" sz="1600" dirty="0">
                        <a:solidFill>
                          <a:schemeClr val="bg1"/>
                        </a:solidFill>
                      </a:endParaRPr>
                    </a:p>
                  </a:txBody>
                  <a:tcPr marL="81906" marR="81906" marT="40953" marB="40953"/>
                </a:tc>
                <a:tc>
                  <a:txBody>
                    <a:bodyPr/>
                    <a:lstStyle/>
                    <a:p>
                      <a:r>
                        <a:rPr lang="es-MX" sz="1600" dirty="0">
                          <a:solidFill>
                            <a:schemeClr val="bg1"/>
                          </a:solidFill>
                        </a:rPr>
                        <a:t>Neural Network</a:t>
                      </a:r>
                    </a:p>
                  </a:txBody>
                  <a:tcPr marL="81906" marR="81906" marT="40953" marB="40953"/>
                </a:tc>
                <a:extLst>
                  <a:ext uri="{0D108BD9-81ED-4DB2-BD59-A6C34878D82A}">
                    <a16:rowId xmlns:a16="http://schemas.microsoft.com/office/drawing/2014/main" val="3312536706"/>
                  </a:ext>
                </a:extLst>
              </a:tr>
              <a:tr h="606109">
                <a:tc>
                  <a:txBody>
                    <a:bodyPr/>
                    <a:lstStyle/>
                    <a:p>
                      <a:r>
                        <a:rPr lang="es-MX" sz="1600">
                          <a:solidFill>
                            <a:schemeClr val="tx1"/>
                          </a:solidFill>
                        </a:rPr>
                        <a:t>TPR difference</a:t>
                      </a:r>
                    </a:p>
                  </a:txBody>
                  <a:tcPr marL="81906" marR="81906" marT="40953" marB="40953"/>
                </a:tc>
                <a:tc>
                  <a:txBody>
                    <a:bodyPr/>
                    <a:lstStyle/>
                    <a:p>
                      <a:r>
                        <a:rPr lang="es-MX" sz="1600">
                          <a:solidFill>
                            <a:schemeClr val="tx1"/>
                          </a:solidFill>
                        </a:rPr>
                        <a:t>0.160</a:t>
                      </a:r>
                    </a:p>
                  </a:txBody>
                  <a:tcPr marL="81906" marR="81906" marT="40953" marB="40953"/>
                </a:tc>
                <a:tc>
                  <a:txBody>
                    <a:bodyPr/>
                    <a:lstStyle/>
                    <a:p>
                      <a:r>
                        <a:rPr lang="es-MX" sz="1600">
                          <a:solidFill>
                            <a:schemeClr val="tx1"/>
                          </a:solidFill>
                        </a:rPr>
                        <a:t>0.126</a:t>
                      </a:r>
                    </a:p>
                  </a:txBody>
                  <a:tcPr marL="81906" marR="81906" marT="40953" marB="40953"/>
                </a:tc>
                <a:tc>
                  <a:txBody>
                    <a:bodyPr/>
                    <a:lstStyle/>
                    <a:p>
                      <a:r>
                        <a:rPr lang="es-MX" sz="1600" b="1">
                          <a:solidFill>
                            <a:schemeClr val="tx1"/>
                          </a:solidFill>
                        </a:rPr>
                        <a:t>0.016</a:t>
                      </a:r>
                    </a:p>
                  </a:txBody>
                  <a:tcPr marL="81906" marR="81906" marT="40953" marB="40953"/>
                </a:tc>
                <a:tc>
                  <a:txBody>
                    <a:bodyPr/>
                    <a:lstStyle/>
                    <a:p>
                      <a:r>
                        <a:rPr lang="es-MX" sz="1600">
                          <a:solidFill>
                            <a:schemeClr val="tx1"/>
                          </a:solidFill>
                        </a:rPr>
                        <a:t>0.059</a:t>
                      </a:r>
                    </a:p>
                  </a:txBody>
                  <a:tcPr marL="81906" marR="81906" marT="40953" marB="40953"/>
                </a:tc>
                <a:extLst>
                  <a:ext uri="{0D108BD9-81ED-4DB2-BD59-A6C34878D82A}">
                    <a16:rowId xmlns:a16="http://schemas.microsoft.com/office/drawing/2014/main" val="1750859151"/>
                  </a:ext>
                </a:extLst>
              </a:tr>
              <a:tr h="606109">
                <a:tc>
                  <a:txBody>
                    <a:bodyPr/>
                    <a:lstStyle/>
                    <a:p>
                      <a:r>
                        <a:rPr lang="es-MX" sz="1600">
                          <a:solidFill>
                            <a:schemeClr val="tx1"/>
                          </a:solidFill>
                        </a:rPr>
                        <a:t>FPR difference</a:t>
                      </a:r>
                    </a:p>
                  </a:txBody>
                  <a:tcPr marL="81906" marR="81906" marT="40953" marB="40953"/>
                </a:tc>
                <a:tc>
                  <a:txBody>
                    <a:bodyPr/>
                    <a:lstStyle/>
                    <a:p>
                      <a:r>
                        <a:rPr lang="es-MX" sz="1600">
                          <a:solidFill>
                            <a:schemeClr val="tx1"/>
                          </a:solidFill>
                        </a:rPr>
                        <a:t>0.355</a:t>
                      </a:r>
                    </a:p>
                  </a:txBody>
                  <a:tcPr marL="81906" marR="81906" marT="40953" marB="40953"/>
                </a:tc>
                <a:tc>
                  <a:txBody>
                    <a:bodyPr/>
                    <a:lstStyle/>
                    <a:p>
                      <a:r>
                        <a:rPr lang="es-MX" sz="1600">
                          <a:solidFill>
                            <a:schemeClr val="tx1"/>
                          </a:solidFill>
                        </a:rPr>
                        <a:t>0.150</a:t>
                      </a:r>
                    </a:p>
                  </a:txBody>
                  <a:tcPr marL="81906" marR="81906" marT="40953" marB="40953"/>
                </a:tc>
                <a:tc>
                  <a:txBody>
                    <a:bodyPr/>
                    <a:lstStyle/>
                    <a:p>
                      <a:r>
                        <a:rPr lang="es-MX" sz="1600" b="1">
                          <a:solidFill>
                            <a:schemeClr val="tx1"/>
                          </a:solidFill>
                        </a:rPr>
                        <a:t>0.133</a:t>
                      </a:r>
                    </a:p>
                  </a:txBody>
                  <a:tcPr marL="81906" marR="81906" marT="40953" marB="40953"/>
                </a:tc>
                <a:tc>
                  <a:txBody>
                    <a:bodyPr/>
                    <a:lstStyle/>
                    <a:p>
                      <a:r>
                        <a:rPr lang="es-MX" sz="1600">
                          <a:solidFill>
                            <a:schemeClr val="tx1"/>
                          </a:solidFill>
                        </a:rPr>
                        <a:t>0.158</a:t>
                      </a:r>
                    </a:p>
                  </a:txBody>
                  <a:tcPr marL="81906" marR="81906" marT="40953" marB="40953"/>
                </a:tc>
                <a:extLst>
                  <a:ext uri="{0D108BD9-81ED-4DB2-BD59-A6C34878D82A}">
                    <a16:rowId xmlns:a16="http://schemas.microsoft.com/office/drawing/2014/main" val="3921339975"/>
                  </a:ext>
                </a:extLst>
              </a:tr>
              <a:tr h="606109">
                <a:tc>
                  <a:txBody>
                    <a:bodyPr/>
                    <a:lstStyle/>
                    <a:p>
                      <a:r>
                        <a:rPr lang="es-MX" sz="1600">
                          <a:solidFill>
                            <a:schemeClr val="tx1"/>
                          </a:solidFill>
                        </a:rPr>
                        <a:t>Demographic Parity</a:t>
                      </a:r>
                    </a:p>
                  </a:txBody>
                  <a:tcPr marL="81906" marR="81906" marT="40953" marB="40953"/>
                </a:tc>
                <a:tc>
                  <a:txBody>
                    <a:bodyPr/>
                    <a:lstStyle/>
                    <a:p>
                      <a:r>
                        <a:rPr lang="es-MX" sz="1600">
                          <a:solidFill>
                            <a:schemeClr val="tx1"/>
                          </a:solidFill>
                        </a:rPr>
                        <a:t>0.331</a:t>
                      </a:r>
                    </a:p>
                  </a:txBody>
                  <a:tcPr marL="81906" marR="81906" marT="40953" marB="40953"/>
                </a:tc>
                <a:tc>
                  <a:txBody>
                    <a:bodyPr/>
                    <a:lstStyle/>
                    <a:p>
                      <a:r>
                        <a:rPr lang="es-MX" sz="1600">
                          <a:solidFill>
                            <a:schemeClr val="tx1"/>
                          </a:solidFill>
                        </a:rPr>
                        <a:t>0.216</a:t>
                      </a:r>
                    </a:p>
                  </a:txBody>
                  <a:tcPr marL="81906" marR="81906" marT="40953" marB="40953"/>
                </a:tc>
                <a:tc>
                  <a:txBody>
                    <a:bodyPr/>
                    <a:lstStyle/>
                    <a:p>
                      <a:r>
                        <a:rPr lang="es-MX" sz="1600" b="1">
                          <a:solidFill>
                            <a:schemeClr val="tx1"/>
                          </a:solidFill>
                        </a:rPr>
                        <a:t>0.173</a:t>
                      </a:r>
                    </a:p>
                  </a:txBody>
                  <a:tcPr marL="81906" marR="81906" marT="40953" marB="40953"/>
                </a:tc>
                <a:tc>
                  <a:txBody>
                    <a:bodyPr/>
                    <a:lstStyle/>
                    <a:p>
                      <a:r>
                        <a:rPr lang="es-MX" sz="1600" dirty="0">
                          <a:solidFill>
                            <a:schemeClr val="tx1"/>
                          </a:solidFill>
                        </a:rPr>
                        <a:t>0.192</a:t>
                      </a:r>
                    </a:p>
                  </a:txBody>
                  <a:tcPr marL="81906" marR="81906" marT="40953" marB="40953"/>
                </a:tc>
                <a:extLst>
                  <a:ext uri="{0D108BD9-81ED-4DB2-BD59-A6C34878D82A}">
                    <a16:rowId xmlns:a16="http://schemas.microsoft.com/office/drawing/2014/main" val="2011324522"/>
                  </a:ext>
                </a:extLst>
              </a:tr>
              <a:tr h="851828">
                <a:tc>
                  <a:txBody>
                    <a:bodyPr/>
                    <a:lstStyle/>
                    <a:p>
                      <a:r>
                        <a:rPr lang="es-MX" sz="1600" b="0" kern="1200">
                          <a:solidFill>
                            <a:schemeClr val="tx1"/>
                          </a:solidFill>
                          <a:effectLst/>
                        </a:rPr>
                        <a:t>Fairness through Awareness</a:t>
                      </a:r>
                      <a:endParaRPr lang="es-MX" sz="1600">
                        <a:solidFill>
                          <a:schemeClr val="tx1"/>
                        </a:solidFill>
                      </a:endParaRPr>
                    </a:p>
                  </a:txBody>
                  <a:tcPr marL="81906" marR="81906" marT="40953" marB="40953"/>
                </a:tc>
                <a:tc>
                  <a:txBody>
                    <a:bodyPr/>
                    <a:lstStyle/>
                    <a:p>
                      <a:r>
                        <a:rPr lang="es-MX" sz="1600">
                          <a:solidFill>
                            <a:schemeClr val="tx1"/>
                          </a:solidFill>
                        </a:rPr>
                        <a:t>0.168</a:t>
                      </a:r>
                    </a:p>
                  </a:txBody>
                  <a:tcPr marL="81906" marR="81906" marT="40953" marB="40953"/>
                </a:tc>
                <a:tc>
                  <a:txBody>
                    <a:bodyPr/>
                    <a:lstStyle/>
                    <a:p>
                      <a:r>
                        <a:rPr lang="es-MX" sz="1600" b="1">
                          <a:solidFill>
                            <a:schemeClr val="tx1"/>
                          </a:solidFill>
                        </a:rPr>
                        <a:t>0.138</a:t>
                      </a:r>
                    </a:p>
                  </a:txBody>
                  <a:tcPr marL="81906" marR="81906" marT="40953" marB="40953"/>
                </a:tc>
                <a:tc>
                  <a:txBody>
                    <a:bodyPr/>
                    <a:lstStyle/>
                    <a:p>
                      <a:r>
                        <a:rPr lang="es-MX" sz="1600">
                          <a:solidFill>
                            <a:schemeClr val="tx1"/>
                          </a:solidFill>
                        </a:rPr>
                        <a:t>0.303</a:t>
                      </a:r>
                    </a:p>
                  </a:txBody>
                  <a:tcPr marL="81906" marR="81906" marT="40953" marB="40953"/>
                </a:tc>
                <a:tc>
                  <a:txBody>
                    <a:bodyPr/>
                    <a:lstStyle/>
                    <a:p>
                      <a:r>
                        <a:rPr lang="es-MX" sz="1600" dirty="0">
                          <a:solidFill>
                            <a:schemeClr val="tx1"/>
                          </a:solidFill>
                        </a:rPr>
                        <a:t>0.163</a:t>
                      </a:r>
                    </a:p>
                  </a:txBody>
                  <a:tcPr marL="81906" marR="81906" marT="40953" marB="40953"/>
                </a:tc>
                <a:extLst>
                  <a:ext uri="{0D108BD9-81ED-4DB2-BD59-A6C34878D82A}">
                    <a16:rowId xmlns:a16="http://schemas.microsoft.com/office/drawing/2014/main" val="34765709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256015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4B3EA47-4C00-E078-ECB1-FFEA16DC09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AA986F1-2D48-E8CA-9B9F-0D5148D8A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s-MX" sz="4000" dirty="0">
                <a:solidFill>
                  <a:srgbClr val="FFFFFF"/>
                </a:solidFill>
              </a:rPr>
              <a:t>Problema 1. EM. Demostración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554EAC52-9CBA-70F4-BA95-67BEC6AEAE0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371599" y="2318197"/>
                <a:ext cx="9724031" cy="3683358"/>
              </a:xfrm>
            </p:spPr>
            <p:txBody>
              <a:bodyPr anchor="ctr">
                <a:normAutofit fontScale="85000" lnSpcReduction="20000"/>
              </a:bodyPr>
              <a:lstStyle/>
              <a:p>
                <a:r>
                  <a:rPr lang="es-MX" sz="2000" dirty="0"/>
                  <a:t>Supongamos que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MX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MX" sz="2000" i="1" dirty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s-MX" sz="2000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s-MX" sz="2000" i="1" dirty="0">
                        <a:latin typeface="Cambria Math" panose="02040503050406030204" pitchFamily="18" charset="0"/>
                      </a:rPr>
                      <m:t>≠</m:t>
                    </m:r>
                    <m:sSup>
                      <m:sSupPr>
                        <m:ctrlPr>
                          <a:rPr lang="es-MX" sz="2000" i="1" dirty="0" err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MX" sz="2000" i="1" dirty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s-MX" sz="2000" i="1" dirty="0" err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s-MX" sz="2000" dirty="0"/>
                  <a:t>, entonces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s-MX" sz="20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MX" sz="20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s-MX" sz="20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s-MX" sz="20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s-MX" sz="20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MX" sz="2000" i="1" dirty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s-MX" sz="2000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s-MX" sz="2000" i="1" dirty="0"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sSup>
                                <m:sSupPr>
                                  <m:ctrlPr>
                                    <a:rPr lang="es-MX" sz="2000" i="1" dirty="0" err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s-MX" sz="2000" i="1" dirty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lang="es-MX" sz="2000" i="1" dirty="0" err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</m:e>
                          </m:d>
                        </m:den>
                      </m:f>
                      <m:r>
                        <a:rPr lang="es-MX" sz="2000" i="1" dirty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s-MX" sz="20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s-MX" sz="20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s-MX" sz="20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s-MX" sz="2000" i="1" dirty="0" err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MX" sz="2000" i="1" dirty="0" err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s-MX" sz="2000" i="1" dirty="0" err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s-MX" sz="2000" i="1" dirty="0">
                                      <a:latin typeface="Cambria Math" panose="02040503050406030204" pitchFamily="18" charset="0"/>
                                    </a:rPr>
                                    <m:t>− </m:t>
                                  </m:r>
                                  <m:r>
                                    <a:rPr lang="es-MX" sz="2000" i="1" dirty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  <m:r>
                                <a:rPr lang="es-MX" sz="2000" i="1" dirty="0">
                                  <a:latin typeface="Cambria Math" panose="02040503050406030204" pitchFamily="18" charset="0"/>
                                </a:rPr>
                                <m:t>− 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s-MX" sz="20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s-MX" sz="2000" i="1" dirty="0" err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MX" sz="2000" i="1" dirty="0" err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s-MX" sz="2000" i="1" dirty="0" err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s-MX" sz="2000" i="1" dirty="0">
                                      <a:latin typeface="Cambria Math" panose="02040503050406030204" pitchFamily="18" charset="0"/>
                                    </a:rPr>
                                    <m:t>− </m:t>
                                  </m:r>
                                  <m:sSup>
                                    <m:sSupPr>
                                      <m:ctrlPr>
                                        <a:rPr lang="es-MX" sz="2000" i="1" dirty="0" err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s-MX" sz="2000" i="1" dirty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p>
                                      <m:r>
                                        <a:rPr lang="es-MX" sz="2000" i="1" dirty="0" err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s-MX" sz="20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s-MX" sz="2000" i="1" dirty="0">
                          <a:latin typeface="Cambria Math" panose="02040503050406030204" pitchFamily="18" charset="0"/>
                        </a:rPr>
                        <m:t> ≥ 0,</m:t>
                      </m:r>
                    </m:oMath>
                  </m:oMathPara>
                </a14:m>
                <a:endParaRPr lang="es-MX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s-MX" sz="20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MX" sz="20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s-MX" sz="20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s-MX" sz="20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s-MX" sz="20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MX" sz="2000" i="1" dirty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s-MX" sz="2000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s-MX" sz="2000" i="1" dirty="0"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sSup>
                                <m:sSupPr>
                                  <m:ctrlPr>
                                    <a:rPr lang="es-MX" sz="2000" i="1" dirty="0" err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s-MX" sz="2000" i="1" dirty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lang="es-MX" sz="2000" i="1" dirty="0" err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</m:e>
                          </m:d>
                        </m:den>
                      </m:f>
                      <m:r>
                        <a:rPr lang="es-MX" sz="2000" i="1" dirty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s-MX" sz="20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s-MX" sz="20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s-MX" sz="20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s-MX" sz="2000" i="1" dirty="0" err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MX" sz="2000" i="1" dirty="0" err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s-MX" sz="2000" i="1" dirty="0" err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s-MX" sz="2000" i="1" dirty="0">
                                      <a:latin typeface="Cambria Math" panose="02040503050406030204" pitchFamily="18" charset="0"/>
                                    </a:rPr>
                                    <m:t>− </m:t>
                                  </m:r>
                                  <m:r>
                                    <a:rPr lang="es-MX" sz="2000" i="1" dirty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</m:e>
                            <m:sup>
                              <m:r>
                                <a:rPr lang="es-MX" sz="2000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s-MX" sz="2000" i="1" dirty="0">
                              <a:latin typeface="Cambria Math" panose="02040503050406030204" pitchFamily="18" charset="0"/>
                            </a:rPr>
                            <m:t>−2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s-MX" sz="20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s-MX" sz="2000" i="1" dirty="0" err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MX" sz="2000" i="1" dirty="0" err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s-MX" sz="2000" i="1" dirty="0" err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s-MX" sz="2000" i="1" dirty="0">
                                  <a:latin typeface="Cambria Math" panose="02040503050406030204" pitchFamily="18" charset="0"/>
                                </a:rPr>
                                <m:t>− </m:t>
                              </m:r>
                              <m:r>
                                <a:rPr lang="es-MX" sz="2000" i="1" dirty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d>
                            <m:dPr>
                              <m:begChr m:val="|"/>
                              <m:endChr m:val="|"/>
                              <m:ctrlPr>
                                <a:rPr lang="es-MX" sz="20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s-MX" sz="2000" i="1" dirty="0" err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MX" sz="2000" i="1" dirty="0" err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s-MX" sz="2000" i="1" dirty="0" err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s-MX" sz="2000" i="1" dirty="0">
                                  <a:latin typeface="Cambria Math" panose="02040503050406030204" pitchFamily="18" charset="0"/>
                                </a:rPr>
                                <m:t>− </m:t>
                              </m:r>
                              <m:sSup>
                                <m:sSupPr>
                                  <m:ctrlPr>
                                    <a:rPr lang="es-MX" sz="2000" i="1" dirty="0" err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s-MX" sz="2000" i="1" dirty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lang="es-MX" sz="2000" i="1" dirty="0" err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</m:e>
                          </m:d>
                          <m:r>
                            <a:rPr lang="es-MX" sz="2000" i="1" dirty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s-MX" sz="20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s-MX" sz="20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s-MX" sz="2000" i="1" dirty="0" err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MX" sz="2000" i="1" dirty="0" err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s-MX" sz="2000" i="1" dirty="0" err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s-MX" sz="2000" i="1" dirty="0">
                                      <a:latin typeface="Cambria Math" panose="02040503050406030204" pitchFamily="18" charset="0"/>
                                    </a:rPr>
                                    <m:t>− </m:t>
                                  </m:r>
                                  <m:sSup>
                                    <m:sSupPr>
                                      <m:ctrlPr>
                                        <a:rPr lang="es-MX" sz="2000" i="1" dirty="0" err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s-MX" sz="2000" i="1" dirty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p>
                                      <m:r>
                                        <a:rPr lang="es-MX" sz="2000" i="1" dirty="0" err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s-MX" sz="2000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s-MX" sz="2000" i="1" dirty="0">
                          <a:latin typeface="Cambria Math" panose="02040503050406030204" pitchFamily="18" charset="0"/>
                        </a:rPr>
                        <m:t>≥ 0</m:t>
                      </m:r>
                    </m:oMath>
                  </m:oMathPara>
                </a14:m>
                <a:endParaRPr lang="es-MX" sz="20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s-MX" sz="20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s-MX" sz="20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s-MX" sz="20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s-MX" sz="2000" i="1" dirty="0" err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MX" sz="2000" i="1" dirty="0" err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s-MX" sz="2000" i="1" dirty="0" err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s-MX" sz="2000" i="1" dirty="0">
                                      <a:latin typeface="Cambria Math" panose="02040503050406030204" pitchFamily="18" charset="0"/>
                                    </a:rPr>
                                    <m:t>− </m:t>
                                  </m:r>
                                  <m:r>
                                    <a:rPr lang="es-MX" sz="2000" i="1" dirty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</m:e>
                            <m:sup>
                              <m:r>
                                <a:rPr lang="es-MX" sz="2000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s-MX" sz="20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s-MX" sz="20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s-MX" sz="20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MX" sz="2000" i="1" dirty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s-MX" sz="2000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s-MX" sz="2000" i="1" dirty="0"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sSup>
                                <m:sSupPr>
                                  <m:ctrlPr>
                                    <a:rPr lang="es-MX" sz="2000" i="1" dirty="0" err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s-MX" sz="2000" i="1" dirty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lang="es-MX" sz="2000" i="1" dirty="0" err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</m:e>
                          </m:d>
                        </m:den>
                      </m:f>
                      <m:r>
                        <a:rPr lang="es-MX" sz="2000" i="1" dirty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begChr m:val="|"/>
                          <m:endChr m:val="|"/>
                          <m:ctrlPr>
                            <a:rPr lang="es-MX" sz="20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MX" sz="2000" i="1" dirty="0" err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MX" sz="2000" i="1" dirty="0" err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s-MX" sz="2000" i="1" dirty="0" err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s-MX" sz="2000" i="1" dirty="0">
                              <a:latin typeface="Cambria Math" panose="02040503050406030204" pitchFamily="18" charset="0"/>
                            </a:rPr>
                            <m:t>− </m:t>
                          </m:r>
                          <m:r>
                            <a:rPr lang="es-MX" sz="2000" i="1" dirty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s-MX" sz="2000" i="1" dirty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s-MX" sz="20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MX" sz="20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s-MX" sz="20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begChr m:val="|"/>
                          <m:endChr m:val="|"/>
                          <m:ctrlPr>
                            <a:rPr lang="es-MX" sz="20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MX" sz="2000" i="1" dirty="0" err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MX" sz="2000" i="1" dirty="0" err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s-MX" sz="2000" i="1" dirty="0" err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s-MX" sz="2000" i="1" dirty="0">
                              <a:latin typeface="Cambria Math" panose="02040503050406030204" pitchFamily="18" charset="0"/>
                            </a:rPr>
                            <m:t>− </m:t>
                          </m:r>
                          <m:sSup>
                            <m:sSupPr>
                              <m:ctrlPr>
                                <a:rPr lang="es-MX" sz="2000" i="1" dirty="0" err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MX" sz="2000" i="1" dirty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s-MX" sz="2000" i="1" dirty="0" err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e>
                      </m:d>
                      <m:r>
                        <a:rPr lang="es-MX" sz="2000" i="1" dirty="0" err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MX" sz="2000" i="1" dirty="0">
                          <a:latin typeface="Cambria Math" panose="02040503050406030204" pitchFamily="18" charset="0"/>
                        </a:rPr>
                        <m:t>≥ 0</m:t>
                      </m:r>
                    </m:oMath>
                  </m:oMathPara>
                </a14:m>
                <a:endParaRPr lang="es-MX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sz="2000" i="1" dirty="0">
                          <a:latin typeface="Cambria Math" panose="02040503050406030204" pitchFamily="18" charset="0"/>
                        </a:rPr>
                        <m:t>0.5</m:t>
                      </m:r>
                      <m:f>
                        <m:fPr>
                          <m:ctrlPr>
                            <a:rPr lang="es-MX" sz="20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s-MX" sz="20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s-MX" sz="20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s-MX" sz="2000" i="1" dirty="0" err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MX" sz="2000" i="1" dirty="0" err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s-MX" sz="2000" i="1" dirty="0" err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s-MX" sz="2000" i="1" dirty="0">
                                      <a:latin typeface="Cambria Math" panose="02040503050406030204" pitchFamily="18" charset="0"/>
                                    </a:rPr>
                                    <m:t>− </m:t>
                                  </m:r>
                                  <m:r>
                                    <a:rPr lang="es-MX" sz="2000" i="1" dirty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</m:e>
                            <m:sup>
                              <m:r>
                                <a:rPr lang="es-MX" sz="2000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s-MX" sz="20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s-MX" sz="20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MX" sz="2000" i="1" dirty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s-MX" sz="2000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s-MX" sz="2000" i="1" dirty="0"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sSup>
                                <m:sSupPr>
                                  <m:ctrlPr>
                                    <a:rPr lang="es-MX" sz="2000" i="1" dirty="0" err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s-MX" sz="2000" i="1" dirty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lang="es-MX" sz="2000" i="1" dirty="0" err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</m:e>
                          </m:d>
                        </m:den>
                      </m:f>
                      <m:r>
                        <a:rPr lang="es-MX" sz="2000" i="1" dirty="0">
                          <a:latin typeface="Cambria Math" panose="02040503050406030204" pitchFamily="18" charset="0"/>
                        </a:rPr>
                        <m:t>+0.5</m:t>
                      </m:r>
                      <m:d>
                        <m:dPr>
                          <m:begChr m:val="|"/>
                          <m:endChr m:val="|"/>
                          <m:ctrlPr>
                            <a:rPr lang="es-MX" sz="20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MX" sz="2000" i="1" dirty="0" err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MX" sz="2000" i="1" dirty="0" err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s-MX" sz="2000" i="1" dirty="0" err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s-MX" sz="2000" i="1" dirty="0">
                              <a:latin typeface="Cambria Math" panose="02040503050406030204" pitchFamily="18" charset="0"/>
                            </a:rPr>
                            <m:t>− </m:t>
                          </m:r>
                          <m:sSup>
                            <m:sSupPr>
                              <m:ctrlPr>
                                <a:rPr lang="es-MX" sz="2000" i="1" dirty="0" err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MX" sz="2000" i="1" dirty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s-MX" sz="2000" i="1" dirty="0" err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e>
                      </m:d>
                      <m:r>
                        <a:rPr lang="es-MX" sz="2000" i="1" dirty="0" err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MX" sz="2000" i="1" dirty="0">
                          <a:latin typeface="Cambria Math" panose="02040503050406030204" pitchFamily="18" charset="0"/>
                        </a:rPr>
                        <m:t>≥</m:t>
                      </m:r>
                      <m:d>
                        <m:dPr>
                          <m:begChr m:val="|"/>
                          <m:endChr m:val="|"/>
                          <m:ctrlPr>
                            <a:rPr lang="es-MX" sz="20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MX" sz="2000" i="1" dirty="0" err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MX" sz="2000" i="1" dirty="0" err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s-MX" sz="2000" i="1" dirty="0" err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s-MX" sz="2000" i="1" dirty="0">
                              <a:latin typeface="Cambria Math" panose="02040503050406030204" pitchFamily="18" charset="0"/>
                            </a:rPr>
                            <m:t>− </m:t>
                          </m:r>
                          <m:r>
                            <a:rPr lang="es-MX" sz="2000" i="1" dirty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es-MX" sz="2000" dirty="0"/>
              </a:p>
              <a:p>
                <a:r>
                  <a:rPr lang="es-MX" sz="2000" dirty="0"/>
                  <a:t>Por lo tanto,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MX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MX" sz="2000" i="1" dirty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s-MX" sz="2000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sepChr m:val="∣"/>
                        <m:ctrlPr>
                          <a:rPr lang="es-MX" sz="20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MX" sz="2000" i="1" dirty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e>
                        <m:sSup>
                          <m:sSupPr>
                            <m:ctrlPr>
                              <a:rPr lang="es-MX" sz="2000" i="1" dirty="0" err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MX" sz="2000" i="1" dirty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es-MX" sz="2000" i="1" dirty="0" err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e>
                    </m:d>
                    <m:r>
                      <a:rPr lang="es-MX" sz="2000" i="1" dirty="0">
                        <a:latin typeface="Cambria Math" panose="02040503050406030204" pitchFamily="18" charset="0"/>
                      </a:rPr>
                      <m:t>≥ </m:t>
                    </m:r>
                    <m:d>
                      <m:dPr>
                        <m:begChr m:val="|"/>
                        <m:endChr m:val="|"/>
                        <m:ctrlPr>
                          <a:rPr lang="es-MX" sz="20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s-MX" sz="2000" i="1" dirty="0" err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MX" sz="2000" i="1" dirty="0" err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s-MX" sz="2000" i="1" dirty="0" err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s-MX" sz="2000" i="1" dirty="0">
                            <a:latin typeface="Cambria Math" panose="02040503050406030204" pitchFamily="18" charset="0"/>
                          </a:rPr>
                          <m:t> −</m:t>
                        </m:r>
                        <m:r>
                          <a:rPr lang="es-MX" sz="2000" i="1" dirty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s-MX" sz="2000" dirty="0"/>
                  <a:t> $.</a:t>
                </a:r>
              </a:p>
              <a:p>
                <a:r>
                  <a:rPr lang="es-MX" sz="2000" dirty="0"/>
                  <a:t>Además, evaluando en </a:t>
                </a:r>
                <a14:m>
                  <m:oMath xmlns:m="http://schemas.openxmlformats.org/officeDocument/2006/math">
                    <m:r>
                      <a:rPr lang="es-MX" sz="2000" i="1" dirty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s-MX" sz="2000" i="1" dirty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s-MX" sz="2000" i="1" dirty="0" err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MX" sz="2000" i="1" dirty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s-MX" sz="2000" i="1" dirty="0" err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s-MX" sz="2000" dirty="0"/>
                  <a:t>$ tenemos que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MX" sz="20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sz="2000" i="1" dirty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s-MX" sz="2000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sepChr m:val="∣"/>
                          <m:ctrlPr>
                            <a:rPr lang="es-MX" sz="20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s-MX" sz="2000" i="1" dirty="0" err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MX" sz="2000" i="1" dirty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s-MX" sz="2000" i="1" dirty="0" err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e>
                        <m:e>
                          <m:sSup>
                            <m:sSupPr>
                              <m:ctrlPr>
                                <a:rPr lang="es-MX" sz="2000" i="1" dirty="0" err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MX" sz="2000" i="1" dirty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s-MX" sz="2000" i="1" dirty="0" err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e>
                      </m:d>
                      <m:r>
                        <a:rPr lang="es-MX" sz="2000" i="1" dirty="0">
                          <a:latin typeface="Cambria Math" panose="02040503050406030204" pitchFamily="18" charset="0"/>
                        </a:rPr>
                        <m:t> = 0.5</m:t>
                      </m:r>
                      <m:f>
                        <m:fPr>
                          <m:ctrlPr>
                            <a:rPr lang="es-MX" sz="20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s-MX" sz="20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s-MX" sz="20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s-MX" sz="2000" i="1" dirty="0" err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MX" sz="2000" i="1" dirty="0" err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s-MX" sz="2000" i="1" dirty="0" err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s-MX" sz="2000" i="1" dirty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s-MX" sz="2000" i="1" dirty="0" err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s-MX" sz="2000" i="1" dirty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p>
                                      <m:r>
                                        <a:rPr lang="es-MX" sz="2000" i="1" dirty="0" err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s-MX" sz="2000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s-MX" sz="20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s-MX" sz="2000" i="1" dirty="0" err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MX" sz="2000" i="1" dirty="0" err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s-MX" sz="2000" i="1" dirty="0" err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s-MX" sz="2000" i="1" dirty="0"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sSup>
                                <m:sSupPr>
                                  <m:ctrlPr>
                                    <a:rPr lang="es-MX" sz="2000" i="1" dirty="0" err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s-MX" sz="2000" i="1" dirty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lang="es-MX" sz="2000" i="1" dirty="0" err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</m:e>
                          </m:d>
                        </m:den>
                      </m:f>
                      <m:r>
                        <a:rPr lang="es-MX" sz="2000" i="1" dirty="0">
                          <a:latin typeface="Cambria Math" panose="02040503050406030204" pitchFamily="18" charset="0"/>
                        </a:rPr>
                        <m:t> + 0.5 </m:t>
                      </m:r>
                      <m:d>
                        <m:dPr>
                          <m:begChr m:val="|"/>
                          <m:endChr m:val="|"/>
                          <m:ctrlPr>
                            <a:rPr lang="es-MX" sz="20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MX" sz="2000" i="1" dirty="0" err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MX" sz="2000" i="1" dirty="0" err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s-MX" sz="2000" i="1" dirty="0" err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s-MX" sz="2000" i="1" dirty="0">
                              <a:latin typeface="Cambria Math" panose="02040503050406030204" pitchFamily="18" charset="0"/>
                            </a:rPr>
                            <m:t> −</m:t>
                          </m:r>
                          <m:sSup>
                            <m:sSupPr>
                              <m:ctrlPr>
                                <a:rPr lang="es-MX" sz="2000" i="1" dirty="0" err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MX" sz="2000" i="1" dirty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s-MX" sz="2000" i="1" dirty="0" err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e>
                      </m:d>
                      <m:r>
                        <a:rPr lang="es-MX" sz="2000" i="1" dirty="0">
                          <a:latin typeface="Cambria Math" panose="02040503050406030204" pitchFamily="18" charset="0"/>
                        </a:rPr>
                        <m:t> = </m:t>
                      </m:r>
                      <m:d>
                        <m:dPr>
                          <m:begChr m:val="|"/>
                          <m:endChr m:val="|"/>
                          <m:ctrlPr>
                            <a:rPr lang="es-MX" sz="20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MX" sz="2000" i="1" dirty="0" err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MX" sz="2000" i="1" dirty="0" err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s-MX" sz="2000" i="1" dirty="0" err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s-MX" sz="2000" i="1" dirty="0">
                              <a:latin typeface="Cambria Math" panose="02040503050406030204" pitchFamily="18" charset="0"/>
                            </a:rPr>
                            <m:t> −</m:t>
                          </m:r>
                          <m:sSup>
                            <m:sSupPr>
                              <m:ctrlPr>
                                <a:rPr lang="es-MX" sz="2000" i="1" dirty="0" err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MX" sz="2000" i="1" dirty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s-MX" sz="2000" i="1" dirty="0" err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e>
                      </m:d>
                      <m:r>
                        <a:rPr lang="es-MX" sz="2000" i="1" dirty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s-MX" sz="2000" dirty="0"/>
              </a:p>
              <a:p>
                <a:r>
                  <a:rPr lang="es-MX" sz="2000" dirty="0"/>
                  <a:t>de forma que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MX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MX" sz="2000" i="1" dirty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s-MX" sz="2000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sepChr m:val="∣"/>
                        <m:ctrlPr>
                          <a:rPr lang="es-MX" sz="20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MX" sz="2000" i="1" dirty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e>
                        <m:sSup>
                          <m:sSupPr>
                            <m:ctrlPr>
                              <a:rPr lang="es-MX" sz="2000" i="1" dirty="0" err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MX" sz="2000" i="1" dirty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es-MX" sz="2000" i="1" dirty="0" err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e>
                    </m:d>
                  </m:oMath>
                </a14:m>
                <a:r>
                  <a:rPr lang="es-MX" sz="2000" dirty="0"/>
                  <a:t> </a:t>
                </a:r>
                <a:r>
                  <a:rPr lang="es-MX" sz="2000" dirty="0" err="1"/>
                  <a:t>mayoriza</a:t>
                </a:r>
                <a:r>
                  <a:rPr lang="es-MX" sz="20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s-MX" sz="20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s-MX" sz="2000" i="1" dirty="0" err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MX" sz="2000" i="1" dirty="0" err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s-MX" sz="2000" i="1" dirty="0" err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s-MX" sz="2000" i="1" dirty="0">
                            <a:latin typeface="Cambria Math" panose="02040503050406030204" pitchFamily="18" charset="0"/>
                          </a:rPr>
                          <m:t> −</m:t>
                        </m:r>
                        <m:sSup>
                          <m:sSupPr>
                            <m:ctrlPr>
                              <a:rPr lang="es-MX" sz="2000" i="1" dirty="0" err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MX" sz="2000" i="1" dirty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es-MX" sz="2000" i="1" dirty="0" err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e>
                    </m:d>
                  </m:oMath>
                </a14:m>
                <a:r>
                  <a:rPr lang="es-MX" sz="2000" dirty="0"/>
                  <a:t>.</a:t>
                </a:r>
              </a:p>
              <a:p>
                <a:endParaRPr lang="es-MX" sz="2000" dirty="0"/>
              </a:p>
            </p:txBody>
          </p:sp>
        </mc:Choice>
        <mc:Fallback xmlns="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554EAC52-9CBA-70F4-BA95-67BEC6AEAE0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71599" y="2318197"/>
                <a:ext cx="9724031" cy="3683358"/>
              </a:xfrm>
              <a:blipFill>
                <a:blip r:embed="rId2"/>
                <a:stretch>
                  <a:fillRect l="-313" t="-6446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716040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C31C06B-E4F5-527E-AD95-B3A90991E2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s-MX" sz="4000">
                <a:solidFill>
                  <a:srgbClr val="FFFFFF"/>
                </a:solidFill>
              </a:rPr>
              <a:t>Problema 1. 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24982483-A0BC-C48E-5B02-B1965A2A80E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371599" y="2318197"/>
                <a:ext cx="9724031" cy="3683358"/>
              </a:xfrm>
            </p:spPr>
            <p:txBody>
              <a:bodyPr anchor="ctr">
                <a:normAutofit/>
              </a:bodyPr>
              <a:lstStyle/>
              <a:p>
                <a:r>
                  <a:rPr lang="es-MX" sz="2000"/>
                  <a:t>Utilizando ese algoritmo, construimos un algoritmo de </a:t>
                </a:r>
                <a14:m>
                  <m:oMath xmlns:m="http://schemas.openxmlformats.org/officeDocument/2006/math">
                    <m:r>
                      <a:rPr lang="es-MX" sz="2000" b="0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s-MX" sz="2000" i="1"/>
                  <a:t>-medians</a:t>
                </a:r>
                <a:r>
                  <a:rPr lang="es-MX" sz="2000"/>
                  <a:t>.</a:t>
                </a:r>
              </a:p>
              <a:p>
                <a:r>
                  <a:rPr lang="es-MX" sz="2000"/>
                  <a:t>Una vez implementado el algoritmo, se utilizó para recolorear imágenes. Los colores de cada pixel se agrupan en </a:t>
                </a:r>
                <a14:m>
                  <m:oMath xmlns:m="http://schemas.openxmlformats.org/officeDocument/2006/math">
                    <m:r>
                      <a:rPr lang="es-MX" sz="2000" b="0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s-MX" sz="2000"/>
                  <a:t> clusters, y se sustituye el valor del color del pixel por el del centroide, en este caso, la mediana.</a:t>
                </a:r>
              </a:p>
            </p:txBody>
          </p:sp>
        </mc:Choice>
        <mc:Fallback xmlns="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24982483-A0BC-C48E-5B02-B1965A2A80E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71599" y="2318197"/>
                <a:ext cx="9724031" cy="3683358"/>
              </a:xfrm>
              <a:blipFill>
                <a:blip r:embed="rId2"/>
                <a:stretch>
                  <a:fillRect l="-564" r="-564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573804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ítulo 1">
                <a:extLst>
                  <a:ext uri="{FF2B5EF4-FFF2-40B4-BE49-F238E27FC236}">
                    <a16:creationId xmlns:a16="http://schemas.microsoft.com/office/drawing/2014/main" id="{9D66FD00-E3FD-456A-3DDD-E52EBB2FF16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99713" y="248038"/>
                <a:ext cx="7063721" cy="1159200"/>
              </a:xfrm>
            </p:spPr>
            <p:txBody>
              <a:bodyPr vert="horz" lIns="91440" tIns="45720" rIns="91440" bIns="45720" rtlCol="0" anchor="ctr"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kern="120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𝑘</m:t>
                      </m:r>
                      <m:r>
                        <a:rPr lang="en-US" sz="4000" b="0" i="1" kern="120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=2</m:t>
                      </m:r>
                    </m:oMath>
                  </m:oMathPara>
                </a14:m>
                <a:endParaRPr lang="en-US" sz="4000" kern="1200">
                  <a:solidFill>
                    <a:srgbClr val="FFFFFF"/>
                  </a:solidFill>
                  <a:latin typeface="+mj-lt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2" name="Título 1">
                <a:extLst>
                  <a:ext uri="{FF2B5EF4-FFF2-40B4-BE49-F238E27FC236}">
                    <a16:creationId xmlns:a16="http://schemas.microsoft.com/office/drawing/2014/main" id="{9D66FD00-E3FD-456A-3DDD-E52EBB2FF1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99713" y="248038"/>
                <a:ext cx="7063721" cy="1159200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Marcador de contenido 12" descr="Un dibujo de una persona&#10;&#10;El contenido generado por IA puede ser incorrecto.">
            <a:extLst>
              <a:ext uri="{FF2B5EF4-FFF2-40B4-BE49-F238E27FC236}">
                <a16:creationId xmlns:a16="http://schemas.microsoft.com/office/drawing/2014/main" id="{7122753F-D71B-9AC4-3118-128382DCB9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440" y="1825625"/>
            <a:ext cx="9661120" cy="4351338"/>
          </a:xfrm>
        </p:spPr>
      </p:pic>
    </p:spTree>
    <p:extLst>
      <p:ext uri="{BB962C8B-B14F-4D97-AF65-F5344CB8AC3E}">
        <p14:creationId xmlns:p14="http://schemas.microsoft.com/office/powerpoint/2010/main" val="41756851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D64B8C7-B48E-8FBE-E444-10C50E73FF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ítulo 1">
                <a:extLst>
                  <a:ext uri="{FF2B5EF4-FFF2-40B4-BE49-F238E27FC236}">
                    <a16:creationId xmlns:a16="http://schemas.microsoft.com/office/drawing/2014/main" id="{6416020E-A111-A15B-8488-486DE15C49C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99713" y="248038"/>
                <a:ext cx="7063721" cy="1159200"/>
              </a:xfrm>
            </p:spPr>
            <p:txBody>
              <a:bodyPr vert="horz" lIns="91440" tIns="45720" rIns="91440" bIns="45720" rtlCol="0" anchor="ctr"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kern="120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𝑘</m:t>
                      </m:r>
                      <m:r>
                        <a:rPr lang="en-US" sz="4000" b="0" i="1" kern="120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=3</m:t>
                      </m:r>
                    </m:oMath>
                  </m:oMathPara>
                </a14:m>
                <a:endParaRPr lang="en-US" sz="4000" kern="1200" dirty="0">
                  <a:solidFill>
                    <a:srgbClr val="FFFFFF"/>
                  </a:solidFill>
                  <a:latin typeface="+mj-lt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2" name="Título 1">
                <a:extLst>
                  <a:ext uri="{FF2B5EF4-FFF2-40B4-BE49-F238E27FC236}">
                    <a16:creationId xmlns:a16="http://schemas.microsoft.com/office/drawing/2014/main" id="{6416020E-A111-A15B-8488-486DE15C49C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99713" y="248038"/>
                <a:ext cx="7063721" cy="1159200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Marcador de contenido 10" descr="Un dibujo de una persona&#10;&#10;El contenido generado por IA puede ser incorrecto.">
            <a:extLst>
              <a:ext uri="{FF2B5EF4-FFF2-40B4-BE49-F238E27FC236}">
                <a16:creationId xmlns:a16="http://schemas.microsoft.com/office/drawing/2014/main" id="{67C0439C-B314-09AB-65E8-0F087CC402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440" y="1825625"/>
            <a:ext cx="9661120" cy="4351338"/>
          </a:xfrm>
        </p:spPr>
      </p:pic>
    </p:spTree>
    <p:extLst>
      <p:ext uri="{BB962C8B-B14F-4D97-AF65-F5344CB8AC3E}">
        <p14:creationId xmlns:p14="http://schemas.microsoft.com/office/powerpoint/2010/main" val="27844866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ítulo 1">
                <a:extLst>
                  <a:ext uri="{FF2B5EF4-FFF2-40B4-BE49-F238E27FC236}">
                    <a16:creationId xmlns:a16="http://schemas.microsoft.com/office/drawing/2014/main" id="{1F74CF04-8EBB-C987-3D82-63D90FF51AE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99713" y="248038"/>
                <a:ext cx="7063721" cy="1159200"/>
              </a:xfrm>
            </p:spPr>
            <p:txBody>
              <a:bodyPr vert="horz" lIns="91440" tIns="45720" rIns="91440" bIns="45720" rtlCol="0" anchor="ctr"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kern="120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𝑘</m:t>
                      </m:r>
                      <m:r>
                        <a:rPr lang="en-US" sz="4000" b="0" i="1" kern="120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=5</m:t>
                      </m:r>
                    </m:oMath>
                  </m:oMathPara>
                </a14:m>
                <a:endParaRPr lang="en-US" sz="4000" kern="1200">
                  <a:solidFill>
                    <a:srgbClr val="FFFFFF"/>
                  </a:solidFill>
                  <a:latin typeface="+mj-lt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2" name="Título 1">
                <a:extLst>
                  <a:ext uri="{FF2B5EF4-FFF2-40B4-BE49-F238E27FC236}">
                    <a16:creationId xmlns:a16="http://schemas.microsoft.com/office/drawing/2014/main" id="{1F74CF04-8EBB-C987-3D82-63D90FF51AE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99713" y="248038"/>
                <a:ext cx="7063721" cy="1159200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Marcador de contenido 6" descr="Imagen en blanco y negro&#10;&#10;El contenido generado por IA puede ser incorrecto.">
            <a:extLst>
              <a:ext uri="{FF2B5EF4-FFF2-40B4-BE49-F238E27FC236}">
                <a16:creationId xmlns:a16="http://schemas.microsoft.com/office/drawing/2014/main" id="{6CBBBDBE-0FF9-213F-CFA9-3C55944AAA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440" y="1825625"/>
            <a:ext cx="9661120" cy="4351338"/>
          </a:xfrm>
        </p:spPr>
      </p:pic>
    </p:spTree>
    <p:extLst>
      <p:ext uri="{BB962C8B-B14F-4D97-AF65-F5344CB8AC3E}">
        <p14:creationId xmlns:p14="http://schemas.microsoft.com/office/powerpoint/2010/main" val="13749333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D25D0B6-3E13-A7A0-6F30-5BE4FED480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ítulo 1">
                <a:extLst>
                  <a:ext uri="{FF2B5EF4-FFF2-40B4-BE49-F238E27FC236}">
                    <a16:creationId xmlns:a16="http://schemas.microsoft.com/office/drawing/2014/main" id="{0B49DB05-01EC-AAF6-A75E-69AA0BC9585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99713" y="248038"/>
                <a:ext cx="7063721" cy="1159200"/>
              </a:xfrm>
            </p:spPr>
            <p:txBody>
              <a:bodyPr vert="horz" lIns="91440" tIns="45720" rIns="91440" bIns="45720" rtlCol="0" anchor="ctr"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kern="120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𝑘</m:t>
                      </m:r>
                      <m:r>
                        <a:rPr lang="en-US" sz="4000" b="0" i="1" kern="120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=10</m:t>
                      </m:r>
                    </m:oMath>
                  </m:oMathPara>
                </a14:m>
                <a:endParaRPr lang="en-US" sz="4000" kern="1200" dirty="0">
                  <a:solidFill>
                    <a:srgbClr val="FFFFFF"/>
                  </a:solidFill>
                  <a:latin typeface="+mj-lt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2" name="Título 1">
                <a:extLst>
                  <a:ext uri="{FF2B5EF4-FFF2-40B4-BE49-F238E27FC236}">
                    <a16:creationId xmlns:a16="http://schemas.microsoft.com/office/drawing/2014/main" id="{0B49DB05-01EC-AAF6-A75E-69AA0BC9585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99713" y="248038"/>
                <a:ext cx="7063721" cy="1159200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Marcador de contenido 8" descr="Un dibujo de una persona&#10;&#10;El contenido generado por IA puede ser incorrecto.">
            <a:extLst>
              <a:ext uri="{FF2B5EF4-FFF2-40B4-BE49-F238E27FC236}">
                <a16:creationId xmlns:a16="http://schemas.microsoft.com/office/drawing/2014/main" id="{BF81CD61-E005-B9B2-EFAB-288986E8B0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440" y="1825625"/>
            <a:ext cx="9661120" cy="4351338"/>
          </a:xfrm>
        </p:spPr>
      </p:pic>
    </p:spTree>
    <p:extLst>
      <p:ext uri="{BB962C8B-B14F-4D97-AF65-F5344CB8AC3E}">
        <p14:creationId xmlns:p14="http://schemas.microsoft.com/office/powerpoint/2010/main" val="40438327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C663965-2D57-DA84-5741-DBC9BB4689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s-MX" sz="4000">
                <a:solidFill>
                  <a:srgbClr val="FFFFFF"/>
                </a:solidFill>
              </a:rPr>
              <a:t>Problema 2. GMM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7F31083B-3632-24A6-610C-B91FFC6D1EB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371599" y="2318197"/>
                <a:ext cx="9724031" cy="3683358"/>
              </a:xfrm>
            </p:spPr>
            <p:txBody>
              <a:bodyPr anchor="ctr">
                <a:normAutofit/>
              </a:bodyPr>
              <a:lstStyle/>
              <a:p>
                <a:r>
                  <a:rPr lang="es-ES" sz="2000" dirty="0"/>
                  <a:t>Segun </a:t>
                </a:r>
                <a:r>
                  <a:rPr lang="es-ES" sz="2000" dirty="0" err="1"/>
                  <a:t>Bishop</a:t>
                </a:r>
                <a:r>
                  <a:rPr lang="es-ES" sz="2000" dirty="0"/>
                  <a:t>, para maximizar la verosimilitud de los datos, se deriva la función de log-verosimilitud con respecto a las medias e igualamos a cero, obteniendo la siguiente expresión: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000" i="1">
                          <a:latin typeface="Cambria Math" panose="02040503050406030204" pitchFamily="18" charset="0"/>
                        </a:rPr>
                        <m:t>𝛾</m:t>
                      </m:r>
                      <m:d>
                        <m:dPr>
                          <m:ctrlPr>
                            <a:rPr lang="es-E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MX" sz="2000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0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s-MX" sz="2000" b="0" i="1">
                                  <a:latin typeface="Cambria Math" panose="02040503050406030204" pitchFamily="18" charset="0"/>
                                </a:rPr>
                                <m:t>𝑛𝑘</m:t>
                              </m:r>
                            </m:sub>
                          </m:sSub>
                        </m:e>
                      </m:d>
                      <m:r>
                        <a:rPr lang="es-ES" sz="2000" i="1">
                          <a:latin typeface="Cambria Math" panose="02040503050406030204" pitchFamily="18" charset="0"/>
                        </a:rPr>
                        <m:t> =</m:t>
                      </m:r>
                      <m:nary>
                        <m:naryPr>
                          <m:chr m:val="∑"/>
                          <m:supHide m:val="on"/>
                          <m:ctrlPr>
                            <a:rPr lang="es-E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s-ES" sz="20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s-E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0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s-ES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s-ES" sz="20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s-MX" sz="2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𝒩</m:t>
                          </m:r>
                          <m:d>
                            <m:dPr>
                              <m:endChr m:val="|"/>
                              <m:ctrlPr>
                                <a:rPr lang="es-ES" sz="2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s-ES" sz="2000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s-ES" sz="20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s-ES" sz="20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sSub>
                            <m:sSubPr>
                              <m:ctrlPr>
                                <a:rPr lang="es-E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000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s-MX" sz="2000" b="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s-ES" sz="2000" i="1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s-E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s-ES" sz="2000" i="0"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es-ES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s-MX" sz="2000" b="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s-MX" sz="20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000" i="1">
                          <a:latin typeface="Cambria Math" panose="02040503050406030204" pitchFamily="18" charset="0"/>
                        </a:rPr>
                        <m:t>0 = − </m:t>
                      </m:r>
                      <m:nary>
                        <m:naryPr>
                          <m:chr m:val="∑"/>
                          <m:ctrlPr>
                            <a:rPr lang="es-E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s-MX" sz="2000" b="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s-MX" sz="2000" b="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s-MX" sz="2000" b="0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f>
                            <m:fPr>
                              <m:ctrlPr>
                                <a:rPr lang="es-MX" sz="2000" b="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s-MX" sz="2000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MX" sz="2000" b="0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s-MX" sz="2000" b="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s-MX" sz="2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𝒩</m:t>
                              </m:r>
                              <m:d>
                                <m:dPr>
                                  <m:endChr m:val="|"/>
                                  <m:ctrlPr>
                                    <a:rPr lang="es-ES" sz="2000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s-ES" sz="2000" b="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s-ES" sz="20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r>
                                    <a:rPr lang="es-ES" sz="2000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  <m:sSub>
                                <m:sSubPr>
                                  <m:ctrlPr>
                                    <a:rPr lang="es-E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2000" i="1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s-ES" sz="20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s-ES" sz="20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s-E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s-ES" sz="2000" i="0">
                                      <a:latin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  <m:sub>
                                  <m:r>
                                    <a:rPr lang="es-ES" sz="20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s-ES" sz="20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s-ES" sz="2000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d>
                                <m:dPr>
                                  <m:ctrlPr>
                                    <a:rPr lang="es-E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s-E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sz="2000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s-MX" sz="2000" b="0" i="1">
                                          <a:latin typeface="Cambria Math" panose="02040503050406030204" pitchFamily="18" charset="0"/>
                                        </a:rPr>
                                        <m:t>𝑛𝑘</m:t>
                                      </m:r>
                                    </m:sub>
                                  </m:sSub>
                                </m:e>
                              </m:d>
                            </m:den>
                          </m:f>
                        </m:e>
                      </m:nary>
                      <m:sSub>
                        <m:sSubPr>
                          <m:ctrlPr>
                            <a:rPr lang="es-MX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s-MX" sz="2000" b="0" i="0" smtClean="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s-MX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es-E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E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ES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s-ES" sz="2000" i="1">
                              <a:latin typeface="Cambria Math" panose="02040503050406030204" pitchFamily="18" charset="0"/>
                            </a:rPr>
                            <m:t> −</m:t>
                          </m:r>
                          <m:sSub>
                            <m:sSubPr>
                              <m:ctrlPr>
                                <a:rPr lang="es-E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000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s-ES" sz="20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s-ES" sz="2000" i="1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s-ES" sz="2000" dirty="0"/>
              </a:p>
              <a:p>
                <a14:m>
                  <m:oMath xmlns:m="http://schemas.openxmlformats.org/officeDocument/2006/math">
                    <m:r>
                      <a:rPr lang="es-ES" sz="2000" i="1">
                        <a:latin typeface="Cambria Math" panose="02040503050406030204" pitchFamily="18" charset="0"/>
                      </a:rPr>
                      <m:t>𝛾</m:t>
                    </m:r>
                    <m:d>
                      <m:dPr>
                        <m:ctrlPr>
                          <a:rPr lang="es-E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s-E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20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s-MX" sz="2000" b="0" i="1">
                                <a:latin typeface="Cambria Math" panose="02040503050406030204" pitchFamily="18" charset="0"/>
                              </a:rPr>
                              <m:t>𝑛𝑘</m:t>
                            </m:r>
                          </m:sub>
                        </m:sSub>
                      </m:e>
                    </m:d>
                  </m:oMath>
                </a14:m>
                <a:r>
                  <a:rPr lang="es-ES" sz="2000" dirty="0"/>
                  <a:t> es la responsabilidad, o la probabilidad posterior de que el punto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s-ES" sz="20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s-ES" sz="2000" dirty="0"/>
                  <a:t> pertenezca al componente </a:t>
                </a:r>
                <a14:m>
                  <m:oMath xmlns:m="http://schemas.openxmlformats.org/officeDocument/2006/math">
                    <m:r>
                      <a:rPr lang="es-ES" sz="2000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s-ES" sz="2000" dirty="0"/>
                  <a:t> de la mezcla.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s-E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000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s-ES" sz="20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s-ES" sz="2000" dirty="0"/>
                  <a:t> es el peso, o probabilidad a priori de la mezcla del componente </a:t>
                </a:r>
                <a14:m>
                  <m:oMath xmlns:m="http://schemas.openxmlformats.org/officeDocument/2006/math">
                    <m:r>
                      <a:rPr lang="es-ES" sz="2000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s-ES" sz="2000" dirty="0"/>
                  <a:t>.</a:t>
                </a:r>
              </a:p>
            </p:txBody>
          </p:sp>
        </mc:Choice>
        <mc:Fallback xmlns="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7F31083B-3632-24A6-610C-B91FFC6D1EB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71599" y="2318197"/>
                <a:ext cx="9724031" cy="3683358"/>
              </a:xfrm>
              <a:blipFill>
                <a:blip r:embed="rId2"/>
                <a:stretch>
                  <a:fillRect l="-564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6653887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372</TotalTime>
  <Words>970</Words>
  <Application>Microsoft Office PowerPoint</Application>
  <PresentationFormat>Panorámica</PresentationFormat>
  <Paragraphs>141</Paragraphs>
  <Slides>28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28</vt:i4>
      </vt:variant>
    </vt:vector>
  </HeadingPairs>
  <TitlesOfParts>
    <vt:vector size="33" baseType="lpstr">
      <vt:lpstr>Aptos</vt:lpstr>
      <vt:lpstr>Aptos Display</vt:lpstr>
      <vt:lpstr>Arial</vt:lpstr>
      <vt:lpstr>Cambria Math</vt:lpstr>
      <vt:lpstr>Tema de Office</vt:lpstr>
      <vt:lpstr>Examen 2</vt:lpstr>
      <vt:lpstr>Problema 1. EM</vt:lpstr>
      <vt:lpstr>Problema 1. EM. Demostración</vt:lpstr>
      <vt:lpstr>Problema 1. EM</vt:lpstr>
      <vt:lpstr>k=2</vt:lpstr>
      <vt:lpstr>k=3</vt:lpstr>
      <vt:lpstr>k=5</vt:lpstr>
      <vt:lpstr>k=10</vt:lpstr>
      <vt:lpstr>Problema 2. GMM</vt:lpstr>
      <vt:lpstr>Problema 2. GMM</vt:lpstr>
      <vt:lpstr>Problema 2. GMM</vt:lpstr>
      <vt:lpstr>Problema 2. GMM</vt:lpstr>
      <vt:lpstr>k=2</vt:lpstr>
      <vt:lpstr>k=3</vt:lpstr>
      <vt:lpstr>k=5</vt:lpstr>
      <vt:lpstr>k=10</vt:lpstr>
      <vt:lpstr>Problema 3. Análisis de datos</vt:lpstr>
      <vt:lpstr>Problema 3. Análisis de datos</vt:lpstr>
      <vt:lpstr>Problema 3. Análisis de datos</vt:lpstr>
      <vt:lpstr>Problema 3. Análisis de datos</vt:lpstr>
      <vt:lpstr>Problema 3. Análisis de datos</vt:lpstr>
      <vt:lpstr>Medidas de justicia</vt:lpstr>
      <vt:lpstr>Medida de semejanza</vt:lpstr>
      <vt:lpstr>Modelos a utilizar</vt:lpstr>
      <vt:lpstr>Árbol de decisión ajustado</vt:lpstr>
      <vt:lpstr>Red Neuronal</vt:lpstr>
      <vt:lpstr>Problema 3. Análisis de datos</vt:lpstr>
      <vt:lpstr>Problema 3. Análisis de datos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José Miguel Saavedra Aguilar</dc:creator>
  <cp:lastModifiedBy>José Miguel Saavedra Aguilar</cp:lastModifiedBy>
  <cp:revision>3</cp:revision>
  <dcterms:created xsi:type="dcterms:W3CDTF">2025-05-30T00:18:46Z</dcterms:created>
  <dcterms:modified xsi:type="dcterms:W3CDTF">2025-05-30T16:21:26Z</dcterms:modified>
</cp:coreProperties>
</file>